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0" r:id="rId4"/>
    <p:sldId id="264" r:id="rId5"/>
    <p:sldId id="263" r:id="rId6"/>
    <p:sldId id="267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20" autoAdjust="0"/>
    <p:restoredTop sz="92133" autoAdjust="0"/>
  </p:normalViewPr>
  <p:slideViewPr>
    <p:cSldViewPr>
      <p:cViewPr varScale="1">
        <p:scale>
          <a:sx n="100" d="100"/>
          <a:sy n="100" d="100"/>
        </p:scale>
        <p:origin x="148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mirbayeva_b\Desktop\&#1086;&#1090;&#1095;&#1077;&#1090;&#1099;%202018\&#1053;&#1057;&#1047;%202017\&#1053;&#1057;&#1047;%202010-2017\&#1053;&#1057;&#1047;%20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mirbayeva_b\Desktop\&#1086;&#1090;&#1095;&#1077;&#1090;&#1099;%202019\&#1053;&#1057;&#1047;%201%20&#1082;&#1074;\&#1055;&#1088;&#1080;&#1083;&#1086;&#1078;&#1077;&#1085;&#1080;&#1103;%20&#1082;%20&#1086;&#1090;&#1095;&#1077;&#1090;&#1091;\&#1055;&#1088;&#1080;&#1083;&#1086;&#1078;&#1077;&#1085;&#1080;&#1077;%204%20-%20&#1056;&#1072;&#1089;&#1095;&#1077;&#1090;%20&#1082;%20&#1101;&#1082;&#1089;&#1087;&#1088;&#1077;&#1089;&#1089;%20&#1089;&#1074;&#1086;&#1076;&#1082;&#107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263620122398818E-2"/>
          <c:y val="9.6656962916452607E-2"/>
          <c:w val="0.85293354366745366"/>
          <c:h val="0.5838825329778010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Текущие расходы на здравоохранение</c:v>
                </c:pt>
              </c:strCache>
            </c:strRef>
          </c:tx>
          <c:marker>
            <c:symbol val="diamond"/>
            <c:size val="10"/>
          </c:marker>
          <c:dLbls>
            <c:dLbl>
              <c:idx val="6"/>
              <c:layout>
                <c:manualLayout>
                  <c:x val="-4.8962947252872181E-2"/>
                  <c:y val="8.1889322884813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1802910165286677E-2"/>
                  <c:y val="-6.41442352384757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Лист1!$B$2:$B$9</c:f>
              <c:numCache>
                <c:formatCode>_-* #,##0.0_р_._-;\-* #,##0.0_р_._-;_-* "-"??_р_._-;_-@_-</c:formatCode>
                <c:ptCount val="8"/>
                <c:pt idx="0">
                  <c:v>594.91410366741297</c:v>
                </c:pt>
                <c:pt idx="1">
                  <c:v>760.18596497742544</c:v>
                </c:pt>
                <c:pt idx="2">
                  <c:v>938.641111162078</c:v>
                </c:pt>
                <c:pt idx="3">
                  <c:v>959.86126365799998</c:v>
                </c:pt>
                <c:pt idx="4">
                  <c:v>1073.6116224910002</c:v>
                </c:pt>
                <c:pt idx="5">
                  <c:v>1244.4249468148098</c:v>
                </c:pt>
                <c:pt idx="6">
                  <c:v>1612.3256892729337</c:v>
                </c:pt>
                <c:pt idx="7">
                  <c:v>1656.08728525425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473304"/>
        <c:axId val="140478400"/>
      </c:line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ОРЗ от ВВП</c:v>
                </c:pt>
              </c:strCache>
            </c:strRef>
          </c:tx>
          <c:dLbls>
            <c:dLbl>
              <c:idx val="6"/>
              <c:layout>
                <c:manualLayout>
                  <c:x val="-3.247046225629184E-2"/>
                  <c:y val="-4.9357024618169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3835069038039336E-2"/>
                  <c:y val="9.58415217219943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Лист1!$C$2:$C$9</c:f>
              <c:numCache>
                <c:formatCode>0.0%</c:formatCode>
                <c:ptCount val="8"/>
                <c:pt idx="0">
                  <c:v>2.7270227135456519E-2</c:v>
                </c:pt>
                <c:pt idx="1">
                  <c:v>2.6915856903011959E-2</c:v>
                </c:pt>
                <c:pt idx="2">
                  <c:v>3.0263919520061123E-2</c:v>
                </c:pt>
                <c:pt idx="3">
                  <c:v>2.6663534942728214E-2</c:v>
                </c:pt>
                <c:pt idx="4">
                  <c:v>2.7059586252340524E-2</c:v>
                </c:pt>
                <c:pt idx="5">
                  <c:v>3.0437845619768981E-2</c:v>
                </c:pt>
                <c:pt idx="6">
                  <c:v>3.43258721422178E-2</c:v>
                </c:pt>
                <c:pt idx="7">
                  <c:v>3.1187331625848816E-2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478792"/>
        <c:axId val="140475264"/>
      </c:lineChart>
      <c:catAx>
        <c:axId val="140473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40478400"/>
        <c:crosses val="autoZero"/>
        <c:auto val="1"/>
        <c:lblAlgn val="ctr"/>
        <c:lblOffset val="100"/>
        <c:noMultiLvlLbl val="0"/>
      </c:catAx>
      <c:valAx>
        <c:axId val="140478400"/>
        <c:scaling>
          <c:orientation val="minMax"/>
        </c:scaling>
        <c:delete val="0"/>
        <c:axPos val="l"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40473304"/>
        <c:crosses val="autoZero"/>
        <c:crossBetween val="between"/>
      </c:valAx>
      <c:valAx>
        <c:axId val="140475264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40478792"/>
        <c:crosses val="max"/>
        <c:crossBetween val="between"/>
      </c:valAx>
      <c:catAx>
        <c:axId val="1404787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047526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68B7-41BE-BF9C-4FC9D10F16F5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68B7-41BE-BF9C-4FC9D10F16F5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68B7-41BE-BF9C-4FC9D10F16F5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68B7-41BE-BF9C-4FC9D10F16F5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68B7-41BE-BF9C-4FC9D10F16F5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68B7-41BE-BF9C-4FC9D10F16F5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68B7-41BE-BF9C-4FC9D10F16F5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68B7-41BE-BF9C-4FC9D10F16F5}"/>
              </c:ext>
            </c:extLst>
          </c:dPt>
          <c:dLbls>
            <c:dLbl>
              <c:idx val="0"/>
              <c:layout>
                <c:manualLayout>
                  <c:x val="4.7946187489079882E-2"/>
                  <c:y val="-7.18776345111981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00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091980836713916E-2"/>
                  <c:y val="-3.937470999954253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00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038528672812023E-2"/>
                  <c:y val="6.10071103210754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00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5528851593356247E-2"/>
                  <c:y val="0.193505460177627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00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0927089172156E-2"/>
                  <c:y val="1.80433383218857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00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2750494671538957E-2"/>
                  <c:y val="-1.07063267480084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00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3399316308702741E-2"/>
                  <c:y val="4.8159093734259154E-3"/>
                </c:manualLayout>
              </c:layout>
              <c:spPr/>
              <c:txPr>
                <a:bodyPr rot="0" vert="horz"/>
                <a:lstStyle/>
                <a:p>
                  <a:pPr>
                    <a:defRPr sz="100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0105589211681378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00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Стационарная помощь</c:v>
                </c:pt>
                <c:pt idx="1">
                  <c:v>Дневной стационар</c:v>
                </c:pt>
                <c:pt idx="2">
                  <c:v> АПП</c:v>
                </c:pt>
                <c:pt idx="3">
                  <c:v>Реабилитация</c:v>
                </c:pt>
                <c:pt idx="4">
                  <c:v>Общественное здравоохранение</c:v>
                </c:pt>
                <c:pt idx="5">
                  <c:v>АЛО</c:v>
                </c:pt>
                <c:pt idx="6">
                  <c:v>Профилактические услуги</c:v>
                </c:pt>
                <c:pt idx="7">
                  <c:v>Прочие услуги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0.42299999999999999</c:v>
                </c:pt>
                <c:pt idx="1">
                  <c:v>3.6999999999999998E-2</c:v>
                </c:pt>
                <c:pt idx="2">
                  <c:v>0.28197135370070758</c:v>
                </c:pt>
                <c:pt idx="3" formatCode="0.00%">
                  <c:v>4.9849499476237614E-4</c:v>
                </c:pt>
                <c:pt idx="4">
                  <c:v>0.04</c:v>
                </c:pt>
                <c:pt idx="5">
                  <c:v>0.1</c:v>
                </c:pt>
                <c:pt idx="6">
                  <c:v>0.05</c:v>
                </c:pt>
                <c:pt idx="7">
                  <c:v>6.7500000000000004E-2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F5-43DA-930D-CFCE98C9DA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8573928258967"/>
          <c:y val="5.0925925925925923E-2"/>
          <c:w val="0.83608223972003504"/>
          <c:h val="0.6664275298920968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'HF-HC '!$V$16</c:f>
              <c:strCache>
                <c:ptCount val="1"/>
                <c:pt idx="0">
                  <c:v>Стационар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'HF-HC '!$U$17:$U$18</c:f>
              <c:strCache>
                <c:ptCount val="2"/>
                <c:pt idx="0">
                  <c:v>ОЭСР</c:v>
                </c:pt>
                <c:pt idx="1">
                  <c:v>РК</c:v>
                </c:pt>
              </c:strCache>
            </c:strRef>
          </c:cat>
          <c:val>
            <c:numRef>
              <c:f>'HF-HC '!$V$17:$W$17</c:f>
              <c:numCache>
                <c:formatCode>0%</c:formatCode>
                <c:ptCount val="2"/>
                <c:pt idx="0">
                  <c:v>0.4</c:v>
                </c:pt>
                <c:pt idx="1">
                  <c:v>0.6</c:v>
                </c:pt>
              </c:numCache>
            </c:numRef>
          </c:val>
        </c:ser>
        <c:ser>
          <c:idx val="1"/>
          <c:order val="1"/>
          <c:tx>
            <c:strRef>
              <c:f>'HF-HC '!$W$16</c:f>
              <c:strCache>
                <c:ptCount val="1"/>
                <c:pt idx="0">
                  <c:v>АПП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'HF-HC '!$U$17:$U$18</c:f>
              <c:strCache>
                <c:ptCount val="2"/>
                <c:pt idx="0">
                  <c:v>ОЭСР</c:v>
                </c:pt>
                <c:pt idx="1">
                  <c:v>РК</c:v>
                </c:pt>
              </c:strCache>
            </c:strRef>
          </c:cat>
          <c:val>
            <c:numRef>
              <c:f>'HF-HC '!$V$18:$W$18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40479576"/>
        <c:axId val="140476048"/>
      </c:barChart>
      <c:catAx>
        <c:axId val="14047957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40476048"/>
        <c:crosses val="autoZero"/>
        <c:auto val="1"/>
        <c:lblAlgn val="ctr"/>
        <c:lblOffset val="100"/>
        <c:noMultiLvlLbl val="0"/>
      </c:catAx>
      <c:valAx>
        <c:axId val="1404760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crossAx val="140479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2612423447069118E-2"/>
          <c:y val="0.86072725284339457"/>
          <c:w val="0.87905424321959758"/>
          <c:h val="0.1165084572761737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58552055993001"/>
          <c:y val="5.0925925925925923E-2"/>
          <c:w val="0.85562292213473312"/>
          <c:h val="0.559946048410615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'структура расходов'!$B$2</c:f>
              <c:strCache>
                <c:ptCount val="1"/>
                <c:pt idx="0">
                  <c:v>Государственные расходы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'структура расходов'!$A$3:$A$4</c:f>
              <c:strCache>
                <c:ptCount val="2"/>
                <c:pt idx="0">
                  <c:v>РК</c:v>
                </c:pt>
                <c:pt idx="1">
                  <c:v>ОЭСР</c:v>
                </c:pt>
              </c:strCache>
            </c:strRef>
          </c:cat>
          <c:val>
            <c:numRef>
              <c:f>'структура расходов'!$B$3:$B$4</c:f>
              <c:numCache>
                <c:formatCode>0.0%</c:formatCode>
                <c:ptCount val="2"/>
                <c:pt idx="0">
                  <c:v>0.61799999999999999</c:v>
                </c:pt>
                <c:pt idx="1">
                  <c:v>0.72</c:v>
                </c:pt>
              </c:numCache>
            </c:numRef>
          </c:val>
        </c:ser>
        <c:ser>
          <c:idx val="1"/>
          <c:order val="1"/>
          <c:tx>
            <c:strRef>
              <c:f>'структура расходов'!$C$2</c:f>
              <c:strCache>
                <c:ptCount val="1"/>
                <c:pt idx="0">
                  <c:v>Прямые платежи населения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'структура расходов'!$A$3:$A$4</c:f>
              <c:strCache>
                <c:ptCount val="2"/>
                <c:pt idx="0">
                  <c:v>РК</c:v>
                </c:pt>
                <c:pt idx="1">
                  <c:v>ОЭСР</c:v>
                </c:pt>
              </c:strCache>
            </c:strRef>
          </c:cat>
          <c:val>
            <c:numRef>
              <c:f>'структура расходов'!$C$3:$C$4</c:f>
              <c:numCache>
                <c:formatCode>0.0%</c:formatCode>
                <c:ptCount val="2"/>
                <c:pt idx="0">
                  <c:v>0.33200000000000002</c:v>
                </c:pt>
                <c:pt idx="1">
                  <c:v>0.2</c:v>
                </c:pt>
              </c:numCache>
            </c:numRef>
          </c:val>
        </c:ser>
        <c:ser>
          <c:idx val="2"/>
          <c:order val="2"/>
          <c:tx>
            <c:strRef>
              <c:f>'структура расходов'!$D$2</c:f>
              <c:strCache>
                <c:ptCount val="1"/>
                <c:pt idx="0">
                  <c:v>Взносы предприятий+ДМС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388888888888899E-2"/>
                  <c:y val="3.240740740740740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'структура расходов'!$A$3:$A$4</c:f>
              <c:strCache>
                <c:ptCount val="2"/>
                <c:pt idx="0">
                  <c:v>РК</c:v>
                </c:pt>
                <c:pt idx="1">
                  <c:v>ОЭСР</c:v>
                </c:pt>
              </c:strCache>
            </c:strRef>
          </c:cat>
          <c:val>
            <c:numRef>
              <c:f>'структура расходов'!$D$3:$D$4</c:f>
              <c:numCache>
                <c:formatCode>0.0%</c:formatCode>
                <c:ptCount val="2"/>
                <c:pt idx="0">
                  <c:v>4.5999999999999999E-2</c:v>
                </c:pt>
                <c:pt idx="1">
                  <c:v>0.06</c:v>
                </c:pt>
              </c:numCache>
            </c:numRef>
          </c:val>
        </c:ser>
        <c:ser>
          <c:idx val="3"/>
          <c:order val="3"/>
          <c:tx>
            <c:strRef>
              <c:f>'структура расходов'!$E$2</c:f>
              <c:strCache>
                <c:ptCount val="1"/>
                <c:pt idx="0">
                  <c:v>Иностранные доноры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4999999999999897E-2"/>
                  <c:y val="-1.851851851851851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777777777777776E-2"/>
                  <c:y val="-4.1666666666666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'структура расходов'!$A$3:$A$4</c:f>
              <c:strCache>
                <c:ptCount val="2"/>
                <c:pt idx="0">
                  <c:v>РК</c:v>
                </c:pt>
                <c:pt idx="1">
                  <c:v>ОЭСР</c:v>
                </c:pt>
              </c:strCache>
            </c:strRef>
          </c:cat>
          <c:val>
            <c:numRef>
              <c:f>'структура расходов'!$E$3:$E$4</c:f>
              <c:numCache>
                <c:formatCode>0.0%</c:formatCode>
                <c:ptCount val="2"/>
                <c:pt idx="0">
                  <c:v>4.0000000000000001E-3</c:v>
                </c:pt>
                <c:pt idx="1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40474480"/>
        <c:axId val="140474872"/>
      </c:barChart>
      <c:catAx>
        <c:axId val="1404744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40474872"/>
        <c:crosses val="autoZero"/>
        <c:auto val="1"/>
        <c:lblAlgn val="ctr"/>
        <c:lblOffset val="100"/>
        <c:noMultiLvlLbl val="0"/>
      </c:catAx>
      <c:valAx>
        <c:axId val="140474872"/>
        <c:scaling>
          <c:orientation val="minMax"/>
          <c:max val="1"/>
        </c:scaling>
        <c:delete val="0"/>
        <c:axPos val="b"/>
        <c:numFmt formatCode="0.0%" sourceLinked="1"/>
        <c:majorTickMark val="out"/>
        <c:minorTickMark val="none"/>
        <c:tickLblPos val="nextTo"/>
        <c:crossAx val="1404744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2.2362423447069117E-2"/>
          <c:y val="0.76698308544765237"/>
          <c:w val="0.95263757655293091"/>
          <c:h val="0.2299227179935841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9D7F72-0DAC-49FD-92E8-B4CE46246BD5}" type="doc">
      <dgm:prSet loTypeId="urn:microsoft.com/office/officeart/2005/8/layout/process2" loCatId="process" qsTypeId="urn:microsoft.com/office/officeart/2005/8/quickstyle/simple4" qsCatId="simple" csTypeId="urn:microsoft.com/office/officeart/2005/8/colors/accent1_2" csCatId="accent1" phldr="1"/>
      <dgm:spPr/>
    </dgm:pt>
    <dgm:pt modelId="{DFC52C93-9832-440B-A575-2EAE7C52668E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Quality and Outcomes Framework 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3A2647-20F9-4672-80B8-B1CB058B0D9A}" type="parTrans" cxnId="{E476EBEE-4CE1-4A89-8250-FCB0848E5D5B}">
      <dgm:prSet/>
      <dgm:spPr/>
      <dgm:t>
        <a:bodyPr/>
        <a:lstStyle/>
        <a:p>
          <a:endParaRPr lang="ru-RU"/>
        </a:p>
      </dgm:t>
    </dgm:pt>
    <dgm:pt modelId="{BB04B1A0-0E5E-460B-B4C9-D2570020883E}" type="sibTrans" cxnId="{E476EBEE-4CE1-4A89-8250-FCB0848E5D5B}">
      <dgm:prSet/>
      <dgm:spPr/>
      <dgm:t>
        <a:bodyPr/>
        <a:lstStyle/>
        <a:p>
          <a:endParaRPr lang="ru-RU"/>
        </a:p>
      </dgm:t>
    </dgm:pt>
    <dgm:pt modelId="{B0653D37-D918-4755-88E8-7422F2DBD37C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87 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индикаторов процесса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61ED93-848D-4C60-8DB8-B483DC253AA3}" type="parTrans" cxnId="{D2034D89-741C-4412-9447-5B928F56FB55}">
      <dgm:prSet/>
      <dgm:spPr/>
      <dgm:t>
        <a:bodyPr/>
        <a:lstStyle/>
        <a:p>
          <a:endParaRPr lang="ru-RU"/>
        </a:p>
      </dgm:t>
    </dgm:pt>
    <dgm:pt modelId="{5B4B97BD-4896-4911-9552-BB26B969F138}" type="sibTrans" cxnId="{D2034D89-741C-4412-9447-5B928F56FB55}">
      <dgm:prSet/>
      <dgm:spPr/>
      <dgm:t>
        <a:bodyPr/>
        <a:lstStyle/>
        <a:p>
          <a:endParaRPr lang="ru-RU"/>
        </a:p>
      </dgm:t>
    </dgm:pt>
    <dgm:pt modelId="{20EC6B9F-5D83-413D-8389-6BE4F054BE4B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kk-K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Великобритания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22AC5A-55CE-4539-9A7C-78261DAA32A4}" type="parTrans" cxnId="{F9A3716D-76CF-4BAA-876D-6F7392BEB146}">
      <dgm:prSet/>
      <dgm:spPr/>
      <dgm:t>
        <a:bodyPr/>
        <a:lstStyle/>
        <a:p>
          <a:endParaRPr lang="ru-RU"/>
        </a:p>
      </dgm:t>
    </dgm:pt>
    <dgm:pt modelId="{A34CE2FB-B24F-4669-B68E-ADFF9FDEDA2D}" type="sibTrans" cxnId="{F9A3716D-76CF-4BAA-876D-6F7392BEB146}">
      <dgm:prSet/>
      <dgm:spPr/>
      <dgm:t>
        <a:bodyPr/>
        <a:lstStyle/>
        <a:p>
          <a:endParaRPr lang="ru-RU"/>
        </a:p>
      </dgm:t>
    </dgm:pt>
    <dgm:pt modelId="{2AB6BD93-1226-4696-BB15-19BF65E98F2F}" type="pres">
      <dgm:prSet presAssocID="{5B9D7F72-0DAC-49FD-92E8-B4CE46246BD5}" presName="linearFlow" presStyleCnt="0">
        <dgm:presLayoutVars>
          <dgm:resizeHandles val="exact"/>
        </dgm:presLayoutVars>
      </dgm:prSet>
      <dgm:spPr/>
    </dgm:pt>
    <dgm:pt modelId="{6F26C1E0-C45B-401A-B858-49EA5E7C4534}" type="pres">
      <dgm:prSet presAssocID="{DFC52C93-9832-440B-A575-2EAE7C52668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01A79C-A0D8-45FB-B2C2-DC3CE85B5B6E}" type="pres">
      <dgm:prSet presAssocID="{BB04B1A0-0E5E-460B-B4C9-D2570020883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67E3DEBC-D3AB-4740-A587-CCA506740E77}" type="pres">
      <dgm:prSet presAssocID="{BB04B1A0-0E5E-460B-B4C9-D2570020883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8990AC10-84DC-419E-BA6B-4B9878B22418}" type="pres">
      <dgm:prSet presAssocID="{20EC6B9F-5D83-413D-8389-6BE4F054BE4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8B298B-4CE0-4ADF-A854-60CE62D579FE}" type="pres">
      <dgm:prSet presAssocID="{A34CE2FB-B24F-4669-B68E-ADFF9FDEDA2D}" presName="sibTrans" presStyleLbl="sibTrans2D1" presStyleIdx="1" presStyleCnt="2"/>
      <dgm:spPr/>
      <dgm:t>
        <a:bodyPr/>
        <a:lstStyle/>
        <a:p>
          <a:endParaRPr lang="ru-RU"/>
        </a:p>
      </dgm:t>
    </dgm:pt>
    <dgm:pt modelId="{6A683BA2-0CEC-45BB-9781-ACAA2C592577}" type="pres">
      <dgm:prSet presAssocID="{A34CE2FB-B24F-4669-B68E-ADFF9FDEDA2D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D2D08033-55A1-48CA-A7E9-92F08ADF3D32}" type="pres">
      <dgm:prSet presAssocID="{B0653D37-D918-4755-88E8-7422F2DBD37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0AAE47-2E9A-4458-8BDF-7E52ECDF715F}" type="presOf" srcId="{5B9D7F72-0DAC-49FD-92E8-B4CE46246BD5}" destId="{2AB6BD93-1226-4696-BB15-19BF65E98F2F}" srcOrd="0" destOrd="0" presId="urn:microsoft.com/office/officeart/2005/8/layout/process2"/>
    <dgm:cxn modelId="{94344286-D412-40E4-B68F-532145D444BA}" type="presOf" srcId="{DFC52C93-9832-440B-A575-2EAE7C52668E}" destId="{6F26C1E0-C45B-401A-B858-49EA5E7C4534}" srcOrd="0" destOrd="0" presId="urn:microsoft.com/office/officeart/2005/8/layout/process2"/>
    <dgm:cxn modelId="{CA777DA9-2845-482B-9C41-D81730533972}" type="presOf" srcId="{20EC6B9F-5D83-413D-8389-6BE4F054BE4B}" destId="{8990AC10-84DC-419E-BA6B-4B9878B22418}" srcOrd="0" destOrd="0" presId="urn:microsoft.com/office/officeart/2005/8/layout/process2"/>
    <dgm:cxn modelId="{F50F3ECA-8004-475B-85FB-005672AC2818}" type="presOf" srcId="{BB04B1A0-0E5E-460B-B4C9-D2570020883E}" destId="{67E3DEBC-D3AB-4740-A587-CCA506740E77}" srcOrd="1" destOrd="0" presId="urn:microsoft.com/office/officeart/2005/8/layout/process2"/>
    <dgm:cxn modelId="{46D59540-B64A-4D40-8FCA-3275B7660988}" type="presOf" srcId="{B0653D37-D918-4755-88E8-7422F2DBD37C}" destId="{D2D08033-55A1-48CA-A7E9-92F08ADF3D32}" srcOrd="0" destOrd="0" presId="urn:microsoft.com/office/officeart/2005/8/layout/process2"/>
    <dgm:cxn modelId="{85970E92-9308-4952-9F91-550D99186A93}" type="presOf" srcId="{A34CE2FB-B24F-4669-B68E-ADFF9FDEDA2D}" destId="{6A683BA2-0CEC-45BB-9781-ACAA2C592577}" srcOrd="1" destOrd="0" presId="urn:microsoft.com/office/officeart/2005/8/layout/process2"/>
    <dgm:cxn modelId="{81D83905-F17A-4DFC-8EC7-F7726106AA08}" type="presOf" srcId="{BB04B1A0-0E5E-460B-B4C9-D2570020883E}" destId="{8601A79C-A0D8-45FB-B2C2-DC3CE85B5B6E}" srcOrd="0" destOrd="0" presId="urn:microsoft.com/office/officeart/2005/8/layout/process2"/>
    <dgm:cxn modelId="{F9A3716D-76CF-4BAA-876D-6F7392BEB146}" srcId="{5B9D7F72-0DAC-49FD-92E8-B4CE46246BD5}" destId="{20EC6B9F-5D83-413D-8389-6BE4F054BE4B}" srcOrd="1" destOrd="0" parTransId="{DA22AC5A-55CE-4539-9A7C-78261DAA32A4}" sibTransId="{A34CE2FB-B24F-4669-B68E-ADFF9FDEDA2D}"/>
    <dgm:cxn modelId="{E476EBEE-4CE1-4A89-8250-FCB0848E5D5B}" srcId="{5B9D7F72-0DAC-49FD-92E8-B4CE46246BD5}" destId="{DFC52C93-9832-440B-A575-2EAE7C52668E}" srcOrd="0" destOrd="0" parTransId="{2B3A2647-20F9-4672-80B8-B1CB058B0D9A}" sibTransId="{BB04B1A0-0E5E-460B-B4C9-D2570020883E}"/>
    <dgm:cxn modelId="{D2034D89-741C-4412-9447-5B928F56FB55}" srcId="{5B9D7F72-0DAC-49FD-92E8-B4CE46246BD5}" destId="{B0653D37-D918-4755-88E8-7422F2DBD37C}" srcOrd="2" destOrd="0" parTransId="{5661ED93-848D-4C60-8DB8-B483DC253AA3}" sibTransId="{5B4B97BD-4896-4911-9552-BB26B969F138}"/>
    <dgm:cxn modelId="{15172744-36FC-4BC8-B12B-3EBF97F40923}" type="presOf" srcId="{A34CE2FB-B24F-4669-B68E-ADFF9FDEDA2D}" destId="{2B8B298B-4CE0-4ADF-A854-60CE62D579FE}" srcOrd="0" destOrd="0" presId="urn:microsoft.com/office/officeart/2005/8/layout/process2"/>
    <dgm:cxn modelId="{BB10186D-3D82-43D0-AC71-8003D84CBAB6}" type="presParOf" srcId="{2AB6BD93-1226-4696-BB15-19BF65E98F2F}" destId="{6F26C1E0-C45B-401A-B858-49EA5E7C4534}" srcOrd="0" destOrd="0" presId="urn:microsoft.com/office/officeart/2005/8/layout/process2"/>
    <dgm:cxn modelId="{D3D93B5A-309E-4243-B693-ABAC089159C8}" type="presParOf" srcId="{2AB6BD93-1226-4696-BB15-19BF65E98F2F}" destId="{8601A79C-A0D8-45FB-B2C2-DC3CE85B5B6E}" srcOrd="1" destOrd="0" presId="urn:microsoft.com/office/officeart/2005/8/layout/process2"/>
    <dgm:cxn modelId="{CDB698C8-B037-4BED-B67D-FFD850F656BA}" type="presParOf" srcId="{8601A79C-A0D8-45FB-B2C2-DC3CE85B5B6E}" destId="{67E3DEBC-D3AB-4740-A587-CCA506740E77}" srcOrd="0" destOrd="0" presId="urn:microsoft.com/office/officeart/2005/8/layout/process2"/>
    <dgm:cxn modelId="{25B0B2E0-8772-485E-8AFA-0CEC175320B6}" type="presParOf" srcId="{2AB6BD93-1226-4696-BB15-19BF65E98F2F}" destId="{8990AC10-84DC-419E-BA6B-4B9878B22418}" srcOrd="2" destOrd="0" presId="urn:microsoft.com/office/officeart/2005/8/layout/process2"/>
    <dgm:cxn modelId="{06F505AF-C1C1-451A-A3AC-260E2941D0DA}" type="presParOf" srcId="{2AB6BD93-1226-4696-BB15-19BF65E98F2F}" destId="{2B8B298B-4CE0-4ADF-A854-60CE62D579FE}" srcOrd="3" destOrd="0" presId="urn:microsoft.com/office/officeart/2005/8/layout/process2"/>
    <dgm:cxn modelId="{90CF8434-561E-46FB-9819-C553BDDD72D6}" type="presParOf" srcId="{2B8B298B-4CE0-4ADF-A854-60CE62D579FE}" destId="{6A683BA2-0CEC-45BB-9781-ACAA2C592577}" srcOrd="0" destOrd="0" presId="urn:microsoft.com/office/officeart/2005/8/layout/process2"/>
    <dgm:cxn modelId="{27326E42-3D78-45E5-B863-28388A3F651F}" type="presParOf" srcId="{2AB6BD93-1226-4696-BB15-19BF65E98F2F}" destId="{D2D08033-55A1-48CA-A7E9-92F08ADF3D3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9D7F72-0DAC-49FD-92E8-B4CE46246BD5}" type="doc">
      <dgm:prSet loTypeId="urn:microsoft.com/office/officeart/2005/8/layout/process2" loCatId="process" qsTypeId="urn:microsoft.com/office/officeart/2005/8/quickstyle/simple4" qsCatId="simple" csTypeId="urn:microsoft.com/office/officeart/2005/8/colors/accent1_2" csCatId="accent1" phldr="1"/>
      <dgm:spPr/>
    </dgm:pt>
    <dgm:pt modelId="{DFC52C93-9832-440B-A575-2EAE7C52668E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Quality based system 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3A2647-20F9-4672-80B8-B1CB058B0D9A}" type="parTrans" cxnId="{E476EBEE-4CE1-4A89-8250-FCB0848E5D5B}">
      <dgm:prSet/>
      <dgm:spPr/>
      <dgm:t>
        <a:bodyPr/>
        <a:lstStyle/>
        <a:p>
          <a:endParaRPr lang="ru-RU"/>
        </a:p>
      </dgm:t>
    </dgm:pt>
    <dgm:pt modelId="{BB04B1A0-0E5E-460B-B4C9-D2570020883E}" type="sibTrans" cxnId="{E476EBEE-4CE1-4A89-8250-FCB0848E5D5B}">
      <dgm:prSet/>
      <dgm:spPr/>
      <dgm:t>
        <a:bodyPr/>
        <a:lstStyle/>
        <a:p>
          <a:endParaRPr lang="ru-RU"/>
        </a:p>
      </dgm:t>
    </dgm:pt>
    <dgm:pt modelId="{B0653D37-D918-4755-88E8-7422F2DBD37C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индикаторов процесса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61ED93-848D-4C60-8DB8-B483DC253AA3}" type="parTrans" cxnId="{D2034D89-741C-4412-9447-5B928F56FB55}">
      <dgm:prSet/>
      <dgm:spPr/>
      <dgm:t>
        <a:bodyPr/>
        <a:lstStyle/>
        <a:p>
          <a:endParaRPr lang="ru-RU"/>
        </a:p>
      </dgm:t>
    </dgm:pt>
    <dgm:pt modelId="{5B4B97BD-4896-4911-9552-BB26B969F138}" type="sibTrans" cxnId="{D2034D89-741C-4412-9447-5B928F56FB55}">
      <dgm:prSet/>
      <dgm:spPr/>
      <dgm:t>
        <a:bodyPr/>
        <a:lstStyle/>
        <a:p>
          <a:endParaRPr lang="ru-RU"/>
        </a:p>
      </dgm:t>
    </dgm:pt>
    <dgm:pt modelId="{8F6FF819-9F2A-435D-B364-F2CC6569A237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Эстония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6AFC15-F48F-4455-B4F6-EA957B9CAD84}" type="parTrans" cxnId="{37A59A9A-056D-4AF1-A7D8-840B394F2D71}">
      <dgm:prSet/>
      <dgm:spPr/>
      <dgm:t>
        <a:bodyPr/>
        <a:lstStyle/>
        <a:p>
          <a:endParaRPr lang="ru-RU"/>
        </a:p>
      </dgm:t>
    </dgm:pt>
    <dgm:pt modelId="{7E752EB8-17E0-4023-A60E-CDE367B7B97E}" type="sibTrans" cxnId="{37A59A9A-056D-4AF1-A7D8-840B394F2D71}">
      <dgm:prSet/>
      <dgm:spPr/>
      <dgm:t>
        <a:bodyPr/>
        <a:lstStyle/>
        <a:p>
          <a:endParaRPr lang="ru-RU"/>
        </a:p>
      </dgm:t>
    </dgm:pt>
    <dgm:pt modelId="{2AB6BD93-1226-4696-BB15-19BF65E98F2F}" type="pres">
      <dgm:prSet presAssocID="{5B9D7F72-0DAC-49FD-92E8-B4CE46246BD5}" presName="linearFlow" presStyleCnt="0">
        <dgm:presLayoutVars>
          <dgm:resizeHandles val="exact"/>
        </dgm:presLayoutVars>
      </dgm:prSet>
      <dgm:spPr/>
    </dgm:pt>
    <dgm:pt modelId="{6F26C1E0-C45B-401A-B858-49EA5E7C4534}" type="pres">
      <dgm:prSet presAssocID="{DFC52C93-9832-440B-A575-2EAE7C52668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01A79C-A0D8-45FB-B2C2-DC3CE85B5B6E}" type="pres">
      <dgm:prSet presAssocID="{BB04B1A0-0E5E-460B-B4C9-D2570020883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67E3DEBC-D3AB-4740-A587-CCA506740E77}" type="pres">
      <dgm:prSet presAssocID="{BB04B1A0-0E5E-460B-B4C9-D2570020883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5344E804-A4A3-4FE1-9681-D12B62DA87B4}" type="pres">
      <dgm:prSet presAssocID="{8F6FF819-9F2A-435D-B364-F2CC6569A23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B66213-C37F-46BB-94B7-E0620088EB65}" type="pres">
      <dgm:prSet presAssocID="{7E752EB8-17E0-4023-A60E-CDE367B7B97E}" presName="sibTrans" presStyleLbl="sibTrans2D1" presStyleIdx="1" presStyleCnt="2"/>
      <dgm:spPr/>
      <dgm:t>
        <a:bodyPr/>
        <a:lstStyle/>
        <a:p>
          <a:endParaRPr lang="ru-RU"/>
        </a:p>
      </dgm:t>
    </dgm:pt>
    <dgm:pt modelId="{116CA932-9E0B-47B1-9BEB-DB277399D8DC}" type="pres">
      <dgm:prSet presAssocID="{7E752EB8-17E0-4023-A60E-CDE367B7B97E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D2D08033-55A1-48CA-A7E9-92F08ADF3D32}" type="pres">
      <dgm:prSet presAssocID="{B0653D37-D918-4755-88E8-7422F2DBD37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4B99AB-FFE9-493D-984F-54695F93941F}" type="presOf" srcId="{7E752EB8-17E0-4023-A60E-CDE367B7B97E}" destId="{116CA932-9E0B-47B1-9BEB-DB277399D8DC}" srcOrd="1" destOrd="0" presId="urn:microsoft.com/office/officeart/2005/8/layout/process2"/>
    <dgm:cxn modelId="{E476EBEE-4CE1-4A89-8250-FCB0848E5D5B}" srcId="{5B9D7F72-0DAC-49FD-92E8-B4CE46246BD5}" destId="{DFC52C93-9832-440B-A575-2EAE7C52668E}" srcOrd="0" destOrd="0" parTransId="{2B3A2647-20F9-4672-80B8-B1CB058B0D9A}" sibTransId="{BB04B1A0-0E5E-460B-B4C9-D2570020883E}"/>
    <dgm:cxn modelId="{37A59A9A-056D-4AF1-A7D8-840B394F2D71}" srcId="{5B9D7F72-0DAC-49FD-92E8-B4CE46246BD5}" destId="{8F6FF819-9F2A-435D-B364-F2CC6569A237}" srcOrd="1" destOrd="0" parTransId="{F96AFC15-F48F-4455-B4F6-EA957B9CAD84}" sibTransId="{7E752EB8-17E0-4023-A60E-CDE367B7B97E}"/>
    <dgm:cxn modelId="{A5C2E0C9-41FC-44B0-B893-FB35522825B2}" type="presOf" srcId="{BB04B1A0-0E5E-460B-B4C9-D2570020883E}" destId="{67E3DEBC-D3AB-4740-A587-CCA506740E77}" srcOrd="1" destOrd="0" presId="urn:microsoft.com/office/officeart/2005/8/layout/process2"/>
    <dgm:cxn modelId="{02837FFA-F9FB-45E3-81CA-9E7A79CBAFDC}" type="presOf" srcId="{BB04B1A0-0E5E-460B-B4C9-D2570020883E}" destId="{8601A79C-A0D8-45FB-B2C2-DC3CE85B5B6E}" srcOrd="0" destOrd="0" presId="urn:microsoft.com/office/officeart/2005/8/layout/process2"/>
    <dgm:cxn modelId="{8ACF2046-9A18-4F7D-9A25-36CCB3FDD98F}" type="presOf" srcId="{DFC52C93-9832-440B-A575-2EAE7C52668E}" destId="{6F26C1E0-C45B-401A-B858-49EA5E7C4534}" srcOrd="0" destOrd="0" presId="urn:microsoft.com/office/officeart/2005/8/layout/process2"/>
    <dgm:cxn modelId="{2291DFD5-BA53-4558-86BD-8C65624E4309}" type="presOf" srcId="{8F6FF819-9F2A-435D-B364-F2CC6569A237}" destId="{5344E804-A4A3-4FE1-9681-D12B62DA87B4}" srcOrd="0" destOrd="0" presId="urn:microsoft.com/office/officeart/2005/8/layout/process2"/>
    <dgm:cxn modelId="{7116C906-4546-40A4-BD4F-4F4E1A72FED1}" type="presOf" srcId="{7E752EB8-17E0-4023-A60E-CDE367B7B97E}" destId="{F3B66213-C37F-46BB-94B7-E0620088EB65}" srcOrd="0" destOrd="0" presId="urn:microsoft.com/office/officeart/2005/8/layout/process2"/>
    <dgm:cxn modelId="{D2034D89-741C-4412-9447-5B928F56FB55}" srcId="{5B9D7F72-0DAC-49FD-92E8-B4CE46246BD5}" destId="{B0653D37-D918-4755-88E8-7422F2DBD37C}" srcOrd="2" destOrd="0" parTransId="{5661ED93-848D-4C60-8DB8-B483DC253AA3}" sibTransId="{5B4B97BD-4896-4911-9552-BB26B969F138}"/>
    <dgm:cxn modelId="{072108EE-5D2A-44B4-AEBE-27562345C916}" type="presOf" srcId="{B0653D37-D918-4755-88E8-7422F2DBD37C}" destId="{D2D08033-55A1-48CA-A7E9-92F08ADF3D32}" srcOrd="0" destOrd="0" presId="urn:microsoft.com/office/officeart/2005/8/layout/process2"/>
    <dgm:cxn modelId="{A3A7E695-FE93-42A6-9CAA-7B28AA92387D}" type="presOf" srcId="{5B9D7F72-0DAC-49FD-92E8-B4CE46246BD5}" destId="{2AB6BD93-1226-4696-BB15-19BF65E98F2F}" srcOrd="0" destOrd="0" presId="urn:microsoft.com/office/officeart/2005/8/layout/process2"/>
    <dgm:cxn modelId="{0224C7CA-180D-42F4-856A-668808D9A20B}" type="presParOf" srcId="{2AB6BD93-1226-4696-BB15-19BF65E98F2F}" destId="{6F26C1E0-C45B-401A-B858-49EA5E7C4534}" srcOrd="0" destOrd="0" presId="urn:microsoft.com/office/officeart/2005/8/layout/process2"/>
    <dgm:cxn modelId="{AE1BB0BC-F1FD-465E-BE3A-2DB8CF4E59DB}" type="presParOf" srcId="{2AB6BD93-1226-4696-BB15-19BF65E98F2F}" destId="{8601A79C-A0D8-45FB-B2C2-DC3CE85B5B6E}" srcOrd="1" destOrd="0" presId="urn:microsoft.com/office/officeart/2005/8/layout/process2"/>
    <dgm:cxn modelId="{183AE10E-9705-481B-B597-2881B45F5724}" type="presParOf" srcId="{8601A79C-A0D8-45FB-B2C2-DC3CE85B5B6E}" destId="{67E3DEBC-D3AB-4740-A587-CCA506740E77}" srcOrd="0" destOrd="0" presId="urn:microsoft.com/office/officeart/2005/8/layout/process2"/>
    <dgm:cxn modelId="{2FD6E8BF-78E2-452E-9F90-9F8EA6F5FB9E}" type="presParOf" srcId="{2AB6BD93-1226-4696-BB15-19BF65E98F2F}" destId="{5344E804-A4A3-4FE1-9681-D12B62DA87B4}" srcOrd="2" destOrd="0" presId="urn:microsoft.com/office/officeart/2005/8/layout/process2"/>
    <dgm:cxn modelId="{65B96EC9-37C1-444B-AC90-18FCB91BB4F2}" type="presParOf" srcId="{2AB6BD93-1226-4696-BB15-19BF65E98F2F}" destId="{F3B66213-C37F-46BB-94B7-E0620088EB65}" srcOrd="3" destOrd="0" presId="urn:microsoft.com/office/officeart/2005/8/layout/process2"/>
    <dgm:cxn modelId="{B74AE4B4-9C16-416C-868E-69F2F6FE712B}" type="presParOf" srcId="{F3B66213-C37F-46BB-94B7-E0620088EB65}" destId="{116CA932-9E0B-47B1-9BEB-DB277399D8DC}" srcOrd="0" destOrd="0" presId="urn:microsoft.com/office/officeart/2005/8/layout/process2"/>
    <dgm:cxn modelId="{301FD111-2437-4FA4-A7B4-6BC1809D23A2}" type="presParOf" srcId="{2AB6BD93-1226-4696-BB15-19BF65E98F2F}" destId="{D2D08033-55A1-48CA-A7E9-92F08ADF3D3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9D7F72-0DAC-49FD-92E8-B4CE46246BD5}" type="doc">
      <dgm:prSet loTypeId="urn:microsoft.com/office/officeart/2005/8/layout/process2" loCatId="process" qsTypeId="urn:microsoft.com/office/officeart/2005/8/quickstyle/simple4" qsCatId="simple" csTypeId="urn:microsoft.com/office/officeart/2005/8/colors/accent1_2" csCatId="accent1" phldr="1"/>
      <dgm:spPr/>
    </dgm:pt>
    <dgm:pt modelId="{DFC52C93-9832-440B-A575-2EAE7C52668E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Pay for performance</a:t>
          </a:r>
          <a:endParaRPr lang="ru-RU" sz="1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3A2647-20F9-4672-80B8-B1CB058B0D9A}" type="parTrans" cxnId="{E476EBEE-4CE1-4A89-8250-FCB0848E5D5B}">
      <dgm:prSet/>
      <dgm:spPr/>
      <dgm:t>
        <a:bodyPr/>
        <a:lstStyle/>
        <a:p>
          <a:endParaRPr lang="ru-RU"/>
        </a:p>
      </dgm:t>
    </dgm:pt>
    <dgm:pt modelId="{BB04B1A0-0E5E-460B-B4C9-D2570020883E}" type="sibTrans" cxnId="{E476EBEE-4CE1-4A89-8250-FCB0848E5D5B}">
      <dgm:prSet/>
      <dgm:spPr/>
      <dgm:t>
        <a:bodyPr/>
        <a:lstStyle/>
        <a:p>
          <a:endParaRPr lang="ru-RU"/>
        </a:p>
      </dgm:t>
    </dgm:pt>
    <dgm:pt modelId="{B0653D37-D918-4755-88E8-7422F2DBD37C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Множество индикаторов процесса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61ED93-848D-4C60-8DB8-B483DC253AA3}" type="parTrans" cxnId="{D2034D89-741C-4412-9447-5B928F56FB55}">
      <dgm:prSet/>
      <dgm:spPr/>
      <dgm:t>
        <a:bodyPr/>
        <a:lstStyle/>
        <a:p>
          <a:endParaRPr lang="ru-RU"/>
        </a:p>
      </dgm:t>
    </dgm:pt>
    <dgm:pt modelId="{5B4B97BD-4896-4911-9552-BB26B969F138}" type="sibTrans" cxnId="{D2034D89-741C-4412-9447-5B928F56FB55}">
      <dgm:prSet/>
      <dgm:spPr/>
      <dgm:t>
        <a:bodyPr/>
        <a:lstStyle/>
        <a:p>
          <a:endParaRPr lang="ru-RU"/>
        </a:p>
      </dgm:t>
    </dgm:pt>
    <dgm:pt modelId="{4CA4E713-0BC7-4B11-B039-96197E00F102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Италия, Германия, Португалия, Бразилия, Испания, Корея и т.д.</a:t>
          </a:r>
          <a:endParaRPr lang="ru-RU" sz="1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EEED46-3B4E-40DB-991F-FABB9542E2BC}" type="parTrans" cxnId="{2C36F37A-EEAC-4E5E-A400-20832EA9529B}">
      <dgm:prSet/>
      <dgm:spPr/>
      <dgm:t>
        <a:bodyPr/>
        <a:lstStyle/>
        <a:p>
          <a:endParaRPr lang="ru-RU"/>
        </a:p>
      </dgm:t>
    </dgm:pt>
    <dgm:pt modelId="{A0F074F8-E45A-4F50-8EFE-F6ED657A66E1}" type="sibTrans" cxnId="{2C36F37A-EEAC-4E5E-A400-20832EA9529B}">
      <dgm:prSet/>
      <dgm:spPr/>
      <dgm:t>
        <a:bodyPr/>
        <a:lstStyle/>
        <a:p>
          <a:endParaRPr lang="ru-RU"/>
        </a:p>
      </dgm:t>
    </dgm:pt>
    <dgm:pt modelId="{2AB6BD93-1226-4696-BB15-19BF65E98F2F}" type="pres">
      <dgm:prSet presAssocID="{5B9D7F72-0DAC-49FD-92E8-B4CE46246BD5}" presName="linearFlow" presStyleCnt="0">
        <dgm:presLayoutVars>
          <dgm:resizeHandles val="exact"/>
        </dgm:presLayoutVars>
      </dgm:prSet>
      <dgm:spPr/>
    </dgm:pt>
    <dgm:pt modelId="{6F26C1E0-C45B-401A-B858-49EA5E7C4534}" type="pres">
      <dgm:prSet presAssocID="{DFC52C93-9832-440B-A575-2EAE7C52668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01A79C-A0D8-45FB-B2C2-DC3CE85B5B6E}" type="pres">
      <dgm:prSet presAssocID="{BB04B1A0-0E5E-460B-B4C9-D2570020883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67E3DEBC-D3AB-4740-A587-CCA506740E77}" type="pres">
      <dgm:prSet presAssocID="{BB04B1A0-0E5E-460B-B4C9-D2570020883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16C670CD-021F-499B-B446-32AFB2B83E8D}" type="pres">
      <dgm:prSet presAssocID="{4CA4E713-0BC7-4B11-B039-96197E00F10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835BE7-8BE9-401E-9B7E-24AE0BD61B83}" type="pres">
      <dgm:prSet presAssocID="{A0F074F8-E45A-4F50-8EFE-F6ED657A66E1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3CA5142-EC3C-411D-8D8A-0C35A710CF0B}" type="pres">
      <dgm:prSet presAssocID="{A0F074F8-E45A-4F50-8EFE-F6ED657A66E1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D2D08033-55A1-48CA-A7E9-92F08ADF3D32}" type="pres">
      <dgm:prSet presAssocID="{B0653D37-D918-4755-88E8-7422F2DBD37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E7EA6B-4C1B-48CA-825E-BB6B71FCFCC1}" type="presOf" srcId="{4CA4E713-0BC7-4B11-B039-96197E00F102}" destId="{16C670CD-021F-499B-B446-32AFB2B83E8D}" srcOrd="0" destOrd="0" presId="urn:microsoft.com/office/officeart/2005/8/layout/process2"/>
    <dgm:cxn modelId="{6646DD0E-9354-43ED-BEE7-3A36CBC7F5E6}" type="presOf" srcId="{5B9D7F72-0DAC-49FD-92E8-B4CE46246BD5}" destId="{2AB6BD93-1226-4696-BB15-19BF65E98F2F}" srcOrd="0" destOrd="0" presId="urn:microsoft.com/office/officeart/2005/8/layout/process2"/>
    <dgm:cxn modelId="{538A5DC9-4C52-4059-8903-4864AA1EBACF}" type="presOf" srcId="{BB04B1A0-0E5E-460B-B4C9-D2570020883E}" destId="{8601A79C-A0D8-45FB-B2C2-DC3CE85B5B6E}" srcOrd="0" destOrd="0" presId="urn:microsoft.com/office/officeart/2005/8/layout/process2"/>
    <dgm:cxn modelId="{54BD84CD-0A3A-40E4-80CD-FD2D1E374CF7}" type="presOf" srcId="{A0F074F8-E45A-4F50-8EFE-F6ED657A66E1}" destId="{B3CA5142-EC3C-411D-8D8A-0C35A710CF0B}" srcOrd="1" destOrd="0" presId="urn:microsoft.com/office/officeart/2005/8/layout/process2"/>
    <dgm:cxn modelId="{2C36F37A-EEAC-4E5E-A400-20832EA9529B}" srcId="{5B9D7F72-0DAC-49FD-92E8-B4CE46246BD5}" destId="{4CA4E713-0BC7-4B11-B039-96197E00F102}" srcOrd="1" destOrd="0" parTransId="{D7EEED46-3B4E-40DB-991F-FABB9542E2BC}" sibTransId="{A0F074F8-E45A-4F50-8EFE-F6ED657A66E1}"/>
    <dgm:cxn modelId="{340747F8-EBDE-45DD-8132-ED5A92FEB68A}" type="presOf" srcId="{BB04B1A0-0E5E-460B-B4C9-D2570020883E}" destId="{67E3DEBC-D3AB-4740-A587-CCA506740E77}" srcOrd="1" destOrd="0" presId="urn:microsoft.com/office/officeart/2005/8/layout/process2"/>
    <dgm:cxn modelId="{C256AB34-CA39-4D6B-B8F2-765162F2AC32}" type="presOf" srcId="{A0F074F8-E45A-4F50-8EFE-F6ED657A66E1}" destId="{6B835BE7-8BE9-401E-9B7E-24AE0BD61B83}" srcOrd="0" destOrd="0" presId="urn:microsoft.com/office/officeart/2005/8/layout/process2"/>
    <dgm:cxn modelId="{03CF1F44-3BF3-455D-9C1E-2B4B1FD5F8E7}" type="presOf" srcId="{B0653D37-D918-4755-88E8-7422F2DBD37C}" destId="{D2D08033-55A1-48CA-A7E9-92F08ADF3D32}" srcOrd="0" destOrd="0" presId="urn:microsoft.com/office/officeart/2005/8/layout/process2"/>
    <dgm:cxn modelId="{E476EBEE-4CE1-4A89-8250-FCB0848E5D5B}" srcId="{5B9D7F72-0DAC-49FD-92E8-B4CE46246BD5}" destId="{DFC52C93-9832-440B-A575-2EAE7C52668E}" srcOrd="0" destOrd="0" parTransId="{2B3A2647-20F9-4672-80B8-B1CB058B0D9A}" sibTransId="{BB04B1A0-0E5E-460B-B4C9-D2570020883E}"/>
    <dgm:cxn modelId="{78687C4C-1DA0-456E-B309-686EE34DFD85}" type="presOf" srcId="{DFC52C93-9832-440B-A575-2EAE7C52668E}" destId="{6F26C1E0-C45B-401A-B858-49EA5E7C4534}" srcOrd="0" destOrd="0" presId="urn:microsoft.com/office/officeart/2005/8/layout/process2"/>
    <dgm:cxn modelId="{D2034D89-741C-4412-9447-5B928F56FB55}" srcId="{5B9D7F72-0DAC-49FD-92E8-B4CE46246BD5}" destId="{B0653D37-D918-4755-88E8-7422F2DBD37C}" srcOrd="2" destOrd="0" parTransId="{5661ED93-848D-4C60-8DB8-B483DC253AA3}" sibTransId="{5B4B97BD-4896-4911-9552-BB26B969F138}"/>
    <dgm:cxn modelId="{52EE5AED-A9A6-45DC-A9AA-B9B6D17A6854}" type="presParOf" srcId="{2AB6BD93-1226-4696-BB15-19BF65E98F2F}" destId="{6F26C1E0-C45B-401A-B858-49EA5E7C4534}" srcOrd="0" destOrd="0" presId="urn:microsoft.com/office/officeart/2005/8/layout/process2"/>
    <dgm:cxn modelId="{F70DBB45-3075-494B-B7B4-15D7DC99A305}" type="presParOf" srcId="{2AB6BD93-1226-4696-BB15-19BF65E98F2F}" destId="{8601A79C-A0D8-45FB-B2C2-DC3CE85B5B6E}" srcOrd="1" destOrd="0" presId="urn:microsoft.com/office/officeart/2005/8/layout/process2"/>
    <dgm:cxn modelId="{2C4616DA-5DDC-4CAB-9364-25E4F3A04906}" type="presParOf" srcId="{8601A79C-A0D8-45FB-B2C2-DC3CE85B5B6E}" destId="{67E3DEBC-D3AB-4740-A587-CCA506740E77}" srcOrd="0" destOrd="0" presId="urn:microsoft.com/office/officeart/2005/8/layout/process2"/>
    <dgm:cxn modelId="{6A4FBD25-ACA4-4F31-905A-89102D2B386E}" type="presParOf" srcId="{2AB6BD93-1226-4696-BB15-19BF65E98F2F}" destId="{16C670CD-021F-499B-B446-32AFB2B83E8D}" srcOrd="2" destOrd="0" presId="urn:microsoft.com/office/officeart/2005/8/layout/process2"/>
    <dgm:cxn modelId="{95CFD8F7-F0E2-4777-8D41-A1D032C2965F}" type="presParOf" srcId="{2AB6BD93-1226-4696-BB15-19BF65E98F2F}" destId="{6B835BE7-8BE9-401E-9B7E-24AE0BD61B83}" srcOrd="3" destOrd="0" presId="urn:microsoft.com/office/officeart/2005/8/layout/process2"/>
    <dgm:cxn modelId="{DF6FC24F-4BC0-4D50-9A1C-1F8C4F22DB22}" type="presParOf" srcId="{6B835BE7-8BE9-401E-9B7E-24AE0BD61B83}" destId="{B3CA5142-EC3C-411D-8D8A-0C35A710CF0B}" srcOrd="0" destOrd="0" presId="urn:microsoft.com/office/officeart/2005/8/layout/process2"/>
    <dgm:cxn modelId="{D76DFFF2-5F29-40C0-BA68-CDE32B1BFBA3}" type="presParOf" srcId="{2AB6BD93-1226-4696-BB15-19BF65E98F2F}" destId="{D2D08033-55A1-48CA-A7E9-92F08ADF3D3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6C1E0-C45B-401A-B858-49EA5E7C4534}">
      <dsp:nvSpPr>
        <dsp:cNvPr id="0" name=""/>
        <dsp:cNvSpPr/>
      </dsp:nvSpPr>
      <dsp:spPr>
        <a:xfrm>
          <a:off x="382785" y="0"/>
          <a:ext cx="1468660" cy="409382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Quality and Outcomes Framework </a:t>
          </a:r>
          <a:endParaRPr lang="ru-RU" sz="11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4775" y="11990"/>
        <a:ext cx="1444680" cy="385402"/>
      </dsp:txXfrm>
    </dsp:sp>
    <dsp:sp modelId="{8601A79C-A0D8-45FB-B2C2-DC3CE85B5B6E}">
      <dsp:nvSpPr>
        <dsp:cNvPr id="0" name=""/>
        <dsp:cNvSpPr/>
      </dsp:nvSpPr>
      <dsp:spPr>
        <a:xfrm rot="5400000">
          <a:off x="1040356" y="419617"/>
          <a:ext cx="153518" cy="1842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-5400000">
        <a:off x="1061849" y="434969"/>
        <a:ext cx="110534" cy="107463"/>
      </dsp:txXfrm>
    </dsp:sp>
    <dsp:sp modelId="{8990AC10-84DC-419E-BA6B-4B9878B22418}">
      <dsp:nvSpPr>
        <dsp:cNvPr id="0" name=""/>
        <dsp:cNvSpPr/>
      </dsp:nvSpPr>
      <dsp:spPr>
        <a:xfrm>
          <a:off x="382785" y="614074"/>
          <a:ext cx="1468660" cy="409382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1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Великобритания</a:t>
          </a:r>
          <a:endParaRPr lang="ru-RU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4775" y="626064"/>
        <a:ext cx="1444680" cy="385402"/>
      </dsp:txXfrm>
    </dsp:sp>
    <dsp:sp modelId="{2B8B298B-4CE0-4ADF-A854-60CE62D579FE}">
      <dsp:nvSpPr>
        <dsp:cNvPr id="0" name=""/>
        <dsp:cNvSpPr/>
      </dsp:nvSpPr>
      <dsp:spPr>
        <a:xfrm rot="5400000">
          <a:off x="1040356" y="1033691"/>
          <a:ext cx="153518" cy="1842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-5400000">
        <a:off x="1061849" y="1049043"/>
        <a:ext cx="110534" cy="107463"/>
      </dsp:txXfrm>
    </dsp:sp>
    <dsp:sp modelId="{D2D08033-55A1-48CA-A7E9-92F08ADF3D32}">
      <dsp:nvSpPr>
        <dsp:cNvPr id="0" name=""/>
        <dsp:cNvSpPr/>
      </dsp:nvSpPr>
      <dsp:spPr>
        <a:xfrm>
          <a:off x="382785" y="1228148"/>
          <a:ext cx="1468660" cy="409382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87 </a:t>
          </a:r>
          <a:r>
            <a:rPr lang="ru-RU" sz="11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индикаторов процесса</a:t>
          </a:r>
          <a:endParaRPr lang="ru-RU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4775" y="1240138"/>
        <a:ext cx="1444680" cy="3854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6C1E0-C45B-401A-B858-49EA5E7C4534}">
      <dsp:nvSpPr>
        <dsp:cNvPr id="0" name=""/>
        <dsp:cNvSpPr/>
      </dsp:nvSpPr>
      <dsp:spPr>
        <a:xfrm>
          <a:off x="451022" y="0"/>
          <a:ext cx="1065834" cy="409382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Quality based system </a:t>
          </a:r>
          <a:endParaRPr lang="ru-RU" sz="11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012" y="11990"/>
        <a:ext cx="1041854" cy="385402"/>
      </dsp:txXfrm>
    </dsp:sp>
    <dsp:sp modelId="{8601A79C-A0D8-45FB-B2C2-DC3CE85B5B6E}">
      <dsp:nvSpPr>
        <dsp:cNvPr id="0" name=""/>
        <dsp:cNvSpPr/>
      </dsp:nvSpPr>
      <dsp:spPr>
        <a:xfrm rot="5400000">
          <a:off x="907180" y="419617"/>
          <a:ext cx="153518" cy="1842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-5400000">
        <a:off x="928673" y="434969"/>
        <a:ext cx="110534" cy="107463"/>
      </dsp:txXfrm>
    </dsp:sp>
    <dsp:sp modelId="{5344E804-A4A3-4FE1-9681-D12B62DA87B4}">
      <dsp:nvSpPr>
        <dsp:cNvPr id="0" name=""/>
        <dsp:cNvSpPr/>
      </dsp:nvSpPr>
      <dsp:spPr>
        <a:xfrm>
          <a:off x="451022" y="614074"/>
          <a:ext cx="1065834" cy="409382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Эстония</a:t>
          </a:r>
          <a:endParaRPr lang="ru-RU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012" y="626064"/>
        <a:ext cx="1041854" cy="385402"/>
      </dsp:txXfrm>
    </dsp:sp>
    <dsp:sp modelId="{F3B66213-C37F-46BB-94B7-E0620088EB65}">
      <dsp:nvSpPr>
        <dsp:cNvPr id="0" name=""/>
        <dsp:cNvSpPr/>
      </dsp:nvSpPr>
      <dsp:spPr>
        <a:xfrm rot="5400000">
          <a:off x="907180" y="1033691"/>
          <a:ext cx="153518" cy="1842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-5400000">
        <a:off x="928673" y="1049043"/>
        <a:ext cx="110534" cy="107463"/>
      </dsp:txXfrm>
    </dsp:sp>
    <dsp:sp modelId="{D2D08033-55A1-48CA-A7E9-92F08ADF3D32}">
      <dsp:nvSpPr>
        <dsp:cNvPr id="0" name=""/>
        <dsp:cNvSpPr/>
      </dsp:nvSpPr>
      <dsp:spPr>
        <a:xfrm>
          <a:off x="451022" y="1228148"/>
          <a:ext cx="1065834" cy="409382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11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en-US" sz="11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индикаторов процесса</a:t>
          </a:r>
          <a:endParaRPr lang="ru-RU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012" y="1240138"/>
        <a:ext cx="1041854" cy="3854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6C1E0-C45B-401A-B858-49EA5E7C4534}">
      <dsp:nvSpPr>
        <dsp:cNvPr id="0" name=""/>
        <dsp:cNvSpPr/>
      </dsp:nvSpPr>
      <dsp:spPr>
        <a:xfrm>
          <a:off x="165974" y="799"/>
          <a:ext cx="1635931" cy="408982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Pay for performance</a:t>
          </a:r>
          <a:endParaRPr lang="ru-RU" sz="1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7953" y="12778"/>
        <a:ext cx="1611973" cy="385024"/>
      </dsp:txXfrm>
    </dsp:sp>
    <dsp:sp modelId="{8601A79C-A0D8-45FB-B2C2-DC3CE85B5B6E}">
      <dsp:nvSpPr>
        <dsp:cNvPr id="0" name=""/>
        <dsp:cNvSpPr/>
      </dsp:nvSpPr>
      <dsp:spPr>
        <a:xfrm rot="5400000">
          <a:off x="907255" y="420007"/>
          <a:ext cx="153368" cy="18404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-5400000">
        <a:off x="928726" y="435344"/>
        <a:ext cx="110426" cy="107358"/>
      </dsp:txXfrm>
    </dsp:sp>
    <dsp:sp modelId="{16C670CD-021F-499B-B446-32AFB2B83E8D}">
      <dsp:nvSpPr>
        <dsp:cNvPr id="0" name=""/>
        <dsp:cNvSpPr/>
      </dsp:nvSpPr>
      <dsp:spPr>
        <a:xfrm>
          <a:off x="165974" y="614274"/>
          <a:ext cx="1635931" cy="408982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Италия, Германия, Португалия, Бразилия, Испания, Корея и т.д.</a:t>
          </a:r>
          <a:endParaRPr lang="ru-RU" sz="1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7953" y="626253"/>
        <a:ext cx="1611973" cy="385024"/>
      </dsp:txXfrm>
    </dsp:sp>
    <dsp:sp modelId="{6B835BE7-8BE9-401E-9B7E-24AE0BD61B83}">
      <dsp:nvSpPr>
        <dsp:cNvPr id="0" name=""/>
        <dsp:cNvSpPr/>
      </dsp:nvSpPr>
      <dsp:spPr>
        <a:xfrm rot="5400000">
          <a:off x="907255" y="1033481"/>
          <a:ext cx="153368" cy="18404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-5400000">
        <a:off x="928726" y="1048818"/>
        <a:ext cx="110426" cy="107358"/>
      </dsp:txXfrm>
    </dsp:sp>
    <dsp:sp modelId="{D2D08033-55A1-48CA-A7E9-92F08ADF3D32}">
      <dsp:nvSpPr>
        <dsp:cNvPr id="0" name=""/>
        <dsp:cNvSpPr/>
      </dsp:nvSpPr>
      <dsp:spPr>
        <a:xfrm>
          <a:off x="165974" y="1227748"/>
          <a:ext cx="1635931" cy="408982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Множество индикаторов процесса</a:t>
          </a:r>
          <a:endParaRPr lang="ru-RU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7953" y="1239727"/>
        <a:ext cx="1611973" cy="385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6D936-EA05-4B2A-9E65-5A2FCC9C3FDD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0070E-34A9-4902-86BD-837179BC9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227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5AFE4-BD1F-4D35-8D91-86A6A6FB550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140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0070E-34A9-4902-86BD-837179BC951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788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7713" indent="-2873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50938" indent="-2301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11313" indent="-2301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71688" indent="-2301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28888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6088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43288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00488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87807F8-D5A7-45C1-88D5-011DD29D2DAB}" type="slidenum">
              <a:rPr lang="ru-RU" altLang="ru-RU" smtClean="0">
                <a:latin typeface="Calibri" panose="020F0502020204030204" pitchFamily="34" charset="0"/>
              </a:rPr>
              <a:pPr/>
              <a:t>5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914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0070E-34A9-4902-86BD-837179BC951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96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B373-7B22-411E-BF7F-D19823F510BF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AD65-0234-44A1-841C-BFECD4285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18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B373-7B22-411E-BF7F-D19823F510BF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AD65-0234-44A1-841C-BFECD4285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60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B373-7B22-411E-BF7F-D19823F510BF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AD65-0234-44A1-841C-BFECD4285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783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B373-7B22-411E-BF7F-D19823F510BF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AD65-0234-44A1-841C-BFECD4285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42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B373-7B22-411E-BF7F-D19823F510BF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AD65-0234-44A1-841C-BFECD4285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84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B373-7B22-411E-BF7F-D19823F510BF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AD65-0234-44A1-841C-BFECD4285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42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B373-7B22-411E-BF7F-D19823F510BF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AD65-0234-44A1-841C-BFECD4285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66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B373-7B22-411E-BF7F-D19823F510BF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AD65-0234-44A1-841C-BFECD4285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811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B373-7B22-411E-BF7F-D19823F510BF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AD65-0234-44A1-841C-BFECD4285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426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B373-7B22-411E-BF7F-D19823F510BF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AD65-0234-44A1-841C-BFECD4285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57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B373-7B22-411E-BF7F-D19823F510BF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AD65-0234-44A1-841C-BFECD4285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3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CB373-7B22-411E-BF7F-D19823F510BF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6AD65-0234-44A1-841C-BFECD4285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91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1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17" Type="http://schemas.openxmlformats.org/officeDocument/2006/relationships/diagramQuickStyle" Target="../diagrams/quickStyle3.xml"/><Relationship Id="rId2" Type="http://schemas.openxmlformats.org/officeDocument/2006/relationships/notesSlide" Target="../notesSlides/notesSlide2.xml"/><Relationship Id="rId16" Type="http://schemas.openxmlformats.org/officeDocument/2006/relationships/diagramLayout" Target="../diagrams/layout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5" Type="http://schemas.openxmlformats.org/officeDocument/2006/relationships/diagramData" Target="../diagrams/data3.xml"/><Relationship Id="rId10" Type="http://schemas.openxmlformats.org/officeDocument/2006/relationships/diagramData" Target="../diagrams/data2.xml"/><Relationship Id="rId19" Type="http://schemas.microsoft.com/office/2007/relationships/diagramDrawing" Target="../diagrams/drawing3.xml"/><Relationship Id="rId4" Type="http://schemas.openxmlformats.org/officeDocument/2006/relationships/image" Target="../media/image3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Arial Narrow" panose="020B0606020202030204" pitchFamily="34" charset="0"/>
              </a:rPr>
              <a:t/>
            </a:r>
            <a:br>
              <a:rPr lang="ru-RU" b="1" dirty="0" smtClean="0">
                <a:latin typeface="Arial Narrow" panose="020B0606020202030204" pitchFamily="34" charset="0"/>
              </a:rPr>
            </a:br>
            <a:r>
              <a:rPr lang="ru-RU" b="1" dirty="0" smtClean="0">
                <a:latin typeface="Arial Narrow" panose="020B0606020202030204" pitchFamily="34" charset="0"/>
              </a:rPr>
              <a:t>НОВАЯ МОДЕЛЬ </a:t>
            </a:r>
            <a:r>
              <a:rPr lang="ru-RU" b="1" dirty="0">
                <a:latin typeface="Arial Narrow" panose="020B0606020202030204" pitchFamily="34" charset="0"/>
              </a:rPr>
              <a:t>ФИНАНСИРОВАНИЯ ПМСП "</a:t>
            </a:r>
            <a:r>
              <a:rPr lang="ru-RU" b="1" dirty="0" smtClean="0">
                <a:latin typeface="Arial Narrow" panose="020B0606020202030204" pitchFamily="34" charset="0"/>
              </a:rPr>
              <a:t>ОПЛАТА </a:t>
            </a:r>
            <a:r>
              <a:rPr lang="ru-RU" b="1" dirty="0">
                <a:latin typeface="Arial Narrow" panose="020B0606020202030204" pitchFamily="34" charset="0"/>
              </a:rPr>
              <a:t>ЗА РЕЗУЛЬТАТ"</a:t>
            </a:r>
            <a:br>
              <a:rPr lang="ru-RU" b="1" dirty="0">
                <a:latin typeface="Arial Narrow" panose="020B0606020202030204" pitchFamily="34" charset="0"/>
              </a:rPr>
            </a:b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5800" y="40466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371184" y="4509120"/>
            <a:ext cx="2593304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400" dirty="0" smtClean="0">
                <a:latin typeface="Arial Narrow" panose="020B0606020202030204" pitchFamily="34" charset="0"/>
              </a:rPr>
              <a:t/>
            </a:r>
            <a:br>
              <a:rPr lang="ru-RU" sz="1400" dirty="0" smtClean="0">
                <a:latin typeface="Arial Narrow" panose="020B0606020202030204" pitchFamily="34" charset="0"/>
              </a:rPr>
            </a:br>
            <a:r>
              <a:rPr lang="ru-RU" sz="1400" dirty="0" smtClean="0">
                <a:latin typeface="Arial Narrow" panose="020B0606020202030204" pitchFamily="34" charset="0"/>
              </a:rPr>
              <a:t>Темекова З.М.</a:t>
            </a:r>
          </a:p>
          <a:p>
            <a:pPr algn="l"/>
            <a:r>
              <a:rPr lang="ru-RU" sz="1400" dirty="0" smtClean="0">
                <a:latin typeface="Arial Narrow" panose="020B0606020202030204" pitchFamily="34" charset="0"/>
              </a:rPr>
              <a:t>и.о. Заместителя </a:t>
            </a:r>
          </a:p>
          <a:p>
            <a:pPr algn="l"/>
            <a:r>
              <a:rPr lang="ru-RU" sz="1400" dirty="0" smtClean="0">
                <a:latin typeface="Arial Narrow" panose="020B0606020202030204" pitchFamily="34" charset="0"/>
              </a:rPr>
              <a:t>генерального директора РЦРЗ</a:t>
            </a:r>
            <a:br>
              <a:rPr lang="ru-RU" sz="1400" dirty="0" smtClean="0">
                <a:latin typeface="Arial Narrow" panose="020B0606020202030204" pitchFamily="34" charset="0"/>
              </a:rPr>
            </a:b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584" y="106452"/>
            <a:ext cx="8136904" cy="454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latin typeface="Arial Narrow" panose="020B0606020202030204" pitchFamily="34" charset="0"/>
              </a:rPr>
              <a:t>РЕСПУБЛИКАНСКИЙ ЦЕНТР РАЗВИТИЯ ЗДРАВООХРАНЕНИЯ</a:t>
            </a:r>
            <a:endParaRPr lang="ru-RU" sz="2400" dirty="0">
              <a:latin typeface="Arial Narrow" panose="020B0606020202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49464"/>
            <a:ext cx="506288" cy="506288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3851920" y="5949280"/>
            <a:ext cx="165618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Narrow" panose="020B0606020202030204" pitchFamily="34" charset="0"/>
              </a:rPr>
              <a:t/>
            </a:r>
            <a:br>
              <a:rPr lang="ru-RU" sz="1400" dirty="0" smtClean="0">
                <a:latin typeface="Arial Narrow" panose="020B0606020202030204" pitchFamily="34" charset="0"/>
              </a:rPr>
            </a:br>
            <a:r>
              <a:rPr lang="ru-RU" sz="1400" dirty="0" smtClean="0">
                <a:latin typeface="Arial Narrow" panose="020B0606020202030204" pitchFamily="34" charset="0"/>
              </a:rPr>
              <a:t>Нұр-Сұлтан, 2019</a:t>
            </a:r>
            <a:br>
              <a:rPr lang="ru-RU" sz="1400" dirty="0" smtClean="0">
                <a:latin typeface="Arial Narrow" panose="020B0606020202030204" pitchFamily="34" charset="0"/>
              </a:rPr>
            </a:br>
            <a:endParaRPr lang="ru-RU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7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 txBox="1">
            <a:spLocks/>
          </p:cNvSpPr>
          <p:nvPr/>
        </p:nvSpPr>
        <p:spPr>
          <a:xfrm>
            <a:off x="179512" y="0"/>
            <a:ext cx="8642350" cy="56287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 smtClean="0">
                <a:latin typeface="Arial Narrow" panose="020B0606020202030204" pitchFamily="34" charset="0"/>
              </a:rPr>
              <a:t>Текущие расходы на здравоохранение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06624" y="505667"/>
            <a:ext cx="72728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 smtClean="0">
                <a:latin typeface="Arial Narrow" panose="020B0606020202030204" pitchFamily="34" charset="0"/>
              </a:rPr>
              <a:t>Текущие расходы на здравоохранение за 2010-2017 гг.</a:t>
            </a:r>
            <a:endParaRPr lang="ru-RU" sz="1200" b="1" i="1" dirty="0">
              <a:latin typeface="Arial Narrow" panose="020B0606020202030204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78639879"/>
              </p:ext>
            </p:extLst>
          </p:nvPr>
        </p:nvGraphicFramePr>
        <p:xfrm>
          <a:off x="452710" y="784449"/>
          <a:ext cx="8180635" cy="1636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076056" y="2626452"/>
            <a:ext cx="39180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i="1" dirty="0" smtClean="0">
                <a:latin typeface="Arial Narrow" panose="020B0606020202030204" pitchFamily="34" charset="0"/>
              </a:rPr>
              <a:t>Структура  расходов на здравоохранение в 2017 г. в разрезе схем финансирования.</a:t>
            </a:r>
            <a:endParaRPr lang="ru-RU" sz="1100" b="1" i="1" dirty="0">
              <a:latin typeface="Arial Narrow" panose="020B0606020202030204" pitchFamily="34" charset="0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873429827"/>
              </p:ext>
            </p:extLst>
          </p:nvPr>
        </p:nvGraphicFramePr>
        <p:xfrm>
          <a:off x="159041" y="2995791"/>
          <a:ext cx="433832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58837" y="2564904"/>
            <a:ext cx="35580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100" b="1" i="1" dirty="0">
                <a:latin typeface="Arial Narrow" panose="020B0606020202030204" pitchFamily="34" charset="0"/>
              </a:rPr>
              <a:t>Распределение государственных расходов по услугам, в %</a:t>
            </a:r>
            <a:endParaRPr lang="ru-RU" sz="1100" dirty="0">
              <a:latin typeface="Arial Narrow" panose="020B0606020202030204" pitchFamily="34" charset="0"/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5110653"/>
              </p:ext>
            </p:extLst>
          </p:nvPr>
        </p:nvGraphicFramePr>
        <p:xfrm>
          <a:off x="4501530" y="5373215"/>
          <a:ext cx="4572000" cy="1450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17451" y="5589240"/>
            <a:ext cx="316835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Arial Narrow" panose="020B0606020202030204" pitchFamily="34" charset="0"/>
              </a:rPr>
              <a:t>Соотношение расходов на АПП и стационар в РК и ОЭСР</a:t>
            </a:r>
            <a:endParaRPr lang="ru-RU" i="1" dirty="0">
              <a:latin typeface="Arial Narrow" panose="020B0606020202030204" pitchFamily="34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3663330" y="5589240"/>
            <a:ext cx="907132" cy="720080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4396188"/>
              </p:ext>
            </p:extLst>
          </p:nvPr>
        </p:nvGraphicFramePr>
        <p:xfrm>
          <a:off x="4427984" y="3010257"/>
          <a:ext cx="4680520" cy="2187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18586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4291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Направления развития до 2025 года</a:t>
            </a:r>
            <a:endParaRPr lang="ru-RU" sz="2800" b="1" dirty="0">
              <a:latin typeface="Arial Narrow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484352"/>
              </p:ext>
            </p:extLst>
          </p:nvPr>
        </p:nvGraphicFramePr>
        <p:xfrm>
          <a:off x="214282" y="642918"/>
          <a:ext cx="8715436" cy="530615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786082"/>
                <a:gridCol w="1353750"/>
                <a:gridCol w="1432332"/>
                <a:gridCol w="3143272"/>
              </a:tblGrid>
              <a:tr h="47694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Направления</a:t>
                      </a:r>
                      <a:endParaRPr lang="ru-RU" sz="1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Факт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 2018</a:t>
                      </a:r>
                      <a:endParaRPr lang="ru-RU" sz="1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Цель</a:t>
                      </a:r>
                      <a:r>
                        <a:rPr lang="en-US" sz="1800" baseline="0" dirty="0" smtClean="0">
                          <a:latin typeface="Arial Narrow" panose="020B0606020202030204" pitchFamily="34" charset="0"/>
                        </a:rPr>
                        <a:t> 2025</a:t>
                      </a:r>
                      <a:endParaRPr lang="ru-RU" sz="1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Результат </a:t>
                      </a:r>
                      <a:endParaRPr lang="ru-RU" sz="1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940988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  Увеличение расходов на душу населения в год</a:t>
                      </a:r>
                      <a:endParaRPr lang="ru-RU" sz="20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Narrow" panose="020B0606020202030204" pitchFamily="34" charset="0"/>
                        </a:rPr>
                        <a:t>298$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Narrow" panose="020B0606020202030204" pitchFamily="34" charset="0"/>
                        </a:rPr>
                        <a:t>570$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/>
                    </a:p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1. </a:t>
                      </a:r>
                      <a:r>
                        <a:rPr lang="ru-RU" sz="1600" u="sng" dirty="0" smtClean="0">
                          <a:latin typeface="Arial Narrow" panose="020B0606020202030204" pitchFamily="34" charset="0"/>
                        </a:rPr>
                        <a:t>Всеобщий охват</a:t>
                      </a:r>
                      <a:endParaRPr lang="ru-RU" sz="16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1296144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2000" dirty="0" smtClean="0"/>
                        <a:t>  </a:t>
                      </a:r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Соотношение заработной</a:t>
                      </a:r>
                      <a:r>
                        <a:rPr lang="ru-RU" sz="2000" baseline="0" dirty="0" smtClean="0">
                          <a:latin typeface="Arial Narrow" panose="020B0606020202030204" pitchFamily="34" charset="0"/>
                        </a:rPr>
                        <a:t> платы врача к среднемесячной по экономике</a:t>
                      </a:r>
                      <a:endParaRPr lang="ru-RU" sz="20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0,88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2,5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600" u="sng" dirty="0" smtClean="0">
                          <a:latin typeface="Arial Narrow" panose="020B0606020202030204" pitchFamily="34" charset="0"/>
                        </a:rPr>
                        <a:t>.</a:t>
                      </a:r>
                      <a:r>
                        <a:rPr lang="en-US" sz="1600" u="sng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u="sng" baseline="0" dirty="0" smtClean="0">
                          <a:latin typeface="Arial Narrow" panose="020B0606020202030204" pitchFamily="34" charset="0"/>
                        </a:rPr>
                        <a:t>Формирование </a:t>
                      </a:r>
                      <a:r>
                        <a:rPr lang="ru-RU" sz="1600" u="none" baseline="0" dirty="0" smtClean="0">
                          <a:latin typeface="Arial Narrow" panose="020B0606020202030204" pitchFamily="34" charset="0"/>
                        </a:rPr>
                        <a:t>конкурентоспособного медицинского персонала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;</a:t>
                      </a:r>
                    </a:p>
                    <a:p>
                      <a:pPr algn="ctr"/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2. </a:t>
                      </a:r>
                      <a:r>
                        <a:rPr lang="ru-RU" sz="1600" baseline="0" dirty="0" smtClean="0">
                          <a:latin typeface="Arial Narrow" panose="020B0606020202030204" pitchFamily="34" charset="0"/>
                        </a:rPr>
                        <a:t>Повышение </a:t>
                      </a:r>
                      <a:r>
                        <a:rPr lang="ru-RU" sz="1600" u="sng" baseline="0" dirty="0" smtClean="0">
                          <a:latin typeface="Arial Narrow" panose="020B0606020202030204" pitchFamily="34" charset="0"/>
                        </a:rPr>
                        <a:t>мотивации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aseline="0" dirty="0" smtClean="0">
                          <a:latin typeface="Arial Narrow" panose="020B0606020202030204" pitchFamily="34" charset="0"/>
                        </a:rPr>
                        <a:t>медицинских работников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.</a:t>
                      </a:r>
                      <a:endParaRPr lang="ru-RU" sz="16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1458371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2000" dirty="0" smtClean="0"/>
                        <a:t>  </a:t>
                      </a:r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Соотношение</a:t>
                      </a:r>
                      <a:r>
                        <a:rPr lang="ru-RU" sz="2000" baseline="0" dirty="0" smtClean="0">
                          <a:latin typeface="Arial Narrow" panose="020B0606020202030204" pitchFamily="34" charset="0"/>
                        </a:rPr>
                        <a:t> расходов на амбулаторное лечение и стационарную помощь</a:t>
                      </a:r>
                      <a:endParaRPr lang="ru-RU" sz="20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4</a:t>
                      </a:r>
                      <a:r>
                        <a:rPr lang="en-US" sz="2400" dirty="0" smtClean="0">
                          <a:latin typeface="Arial Narrow" panose="020B0606020202030204" pitchFamily="34" charset="0"/>
                        </a:rPr>
                        <a:t>0/60</a:t>
                      </a:r>
                      <a:endParaRPr lang="ru-RU" sz="24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(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244,3 млрд.тг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latin typeface="Arial Narrow" panose="020B0606020202030204" pitchFamily="34" charset="0"/>
                        </a:rPr>
                        <a:t>60/40</a:t>
                      </a:r>
                      <a:endParaRPr lang="ru-RU" sz="24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Arial Narrow" panose="020B0606020202030204" pitchFamily="34" charset="0"/>
                        </a:rPr>
                        <a:t>(1298,7 млрд.тг)</a:t>
                      </a:r>
                    </a:p>
                    <a:p>
                      <a:pPr algn="ctr"/>
                      <a:endParaRPr lang="ru-RU" sz="2400" b="1" dirty="0">
                        <a:solidFill>
                          <a:srgbClr val="C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. 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Повышение</a:t>
                      </a: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u="sng" dirty="0" smtClean="0">
                          <a:latin typeface="Arial Narrow" panose="020B0606020202030204" pitchFamily="34" charset="0"/>
                        </a:rPr>
                        <a:t>роли первичной медико-санитарной</a:t>
                      </a:r>
                      <a:r>
                        <a:rPr lang="ru-RU" sz="1600" u="sng" baseline="0" dirty="0" smtClean="0">
                          <a:latin typeface="Arial Narrow" panose="020B0606020202030204" pitchFamily="34" charset="0"/>
                        </a:rPr>
                        <a:t> помощи</a:t>
                      </a: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;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2. 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Повышение</a:t>
                      </a: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u="sng" dirty="0" smtClean="0">
                          <a:latin typeface="Arial Narrow" panose="020B0606020202030204" pitchFamily="34" charset="0"/>
                        </a:rPr>
                        <a:t>технологической</a:t>
                      </a:r>
                      <a:r>
                        <a:rPr lang="ru-RU" sz="1600" u="sng" baseline="0" dirty="0" smtClean="0">
                          <a:latin typeface="Arial Narrow" panose="020B0606020202030204" pitchFamily="34" charset="0"/>
                        </a:rPr>
                        <a:t> эффективности</a:t>
                      </a: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специализированной медицинской помощи</a:t>
                      </a: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.</a:t>
                      </a:r>
                      <a:endParaRPr lang="ru-RU" sz="16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1119215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2000" dirty="0" smtClean="0"/>
                        <a:t>  </a:t>
                      </a:r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Уровень частных</a:t>
                      </a:r>
                      <a:r>
                        <a:rPr lang="ru-RU" sz="2000" baseline="0" dirty="0" smtClean="0">
                          <a:latin typeface="Arial Narrow" panose="020B0606020202030204" pitchFamily="34" charset="0"/>
                        </a:rPr>
                        <a:t> расходов</a:t>
                      </a:r>
                      <a:r>
                        <a:rPr lang="en-US" sz="20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aseline="0" dirty="0" smtClean="0">
                          <a:latin typeface="Arial Narrow" panose="020B0606020202030204" pitchFamily="34" charset="0"/>
                        </a:rPr>
                        <a:t>домохозяйств</a:t>
                      </a:r>
                      <a:endParaRPr lang="en-US" sz="2000" dirty="0" smtClean="0">
                        <a:latin typeface="Arial Narrow" panose="020B0606020202030204" pitchFamily="34" charset="0"/>
                      </a:endParaRP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endParaRPr lang="ru-RU" sz="20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smtClean="0">
                          <a:latin typeface="Arial Narrow" panose="020B0606020202030204" pitchFamily="34" charset="0"/>
                        </a:rPr>
                        <a:t>33,2</a:t>
                      </a:r>
                      <a:r>
                        <a:rPr lang="en-US" sz="2400" smtClean="0"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21</a:t>
                      </a:r>
                      <a:r>
                        <a:rPr lang="en-US" sz="2400" dirty="0" smtClean="0"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1.</a:t>
                      </a:r>
                      <a:r>
                        <a:rPr lang="ru-RU" sz="1600" kern="1200" dirty="0" smtClean="0"/>
                        <a:t> </a:t>
                      </a:r>
                      <a:r>
                        <a:rPr lang="ru-RU" sz="1600" u="sng" kern="1200" dirty="0" smtClean="0">
                          <a:latin typeface="Arial Narrow" panose="020B0606020202030204" pitchFamily="34" charset="0"/>
                        </a:rPr>
                        <a:t>Защита</a:t>
                      </a:r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 населения от финансовых рисков.</a:t>
                      </a:r>
                      <a:endParaRPr lang="en-US" sz="1600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Стрелка вправо 9"/>
          <p:cNvSpPr/>
          <p:nvPr/>
        </p:nvSpPr>
        <p:spPr>
          <a:xfrm>
            <a:off x="4117546" y="3580078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714744" y="1571612"/>
            <a:ext cx="14287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 Narrow" pitchFamily="34" charset="0"/>
              </a:rPr>
              <a:t>ОЭСР</a:t>
            </a:r>
            <a:r>
              <a:rPr lang="en-US" sz="2000" b="1" dirty="0" smtClean="0">
                <a:latin typeface="Arial Narrow" pitchFamily="34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Arial Narrow" pitchFamily="34" charset="0"/>
              </a:rPr>
              <a:t>4000$</a:t>
            </a:r>
            <a:endParaRPr lang="ru-RU" sz="2000" b="1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3199" y="4309898"/>
            <a:ext cx="14287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 Narrow" pitchFamily="34" charset="0"/>
              </a:rPr>
              <a:t>ОЭСР</a:t>
            </a:r>
            <a:r>
              <a:rPr lang="en-US" sz="2000" b="1" dirty="0" smtClean="0">
                <a:latin typeface="Arial Narrow" pitchFamily="34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Arial Narrow" pitchFamily="34" charset="0"/>
              </a:rPr>
              <a:t>60/40</a:t>
            </a:r>
            <a:endParaRPr lang="ru-RU" sz="2000" b="1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53199" y="5451897"/>
            <a:ext cx="14287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 Narrow" pitchFamily="34" charset="0"/>
              </a:rPr>
              <a:t>ОЭСР</a:t>
            </a:r>
            <a:r>
              <a:rPr lang="en-US" sz="2000" b="1" dirty="0" smtClean="0">
                <a:latin typeface="Arial Narrow" pitchFamily="34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Arial Narrow" pitchFamily="34" charset="0"/>
              </a:rPr>
              <a:t>1</a:t>
            </a:r>
            <a:r>
              <a:rPr lang="ru-RU" sz="2000" b="1" dirty="0" smtClean="0">
                <a:solidFill>
                  <a:srgbClr val="00B050"/>
                </a:solidFill>
                <a:latin typeface="Arial Narrow" pitchFamily="34" charset="0"/>
              </a:rPr>
              <a:t>4</a:t>
            </a:r>
            <a:r>
              <a:rPr lang="en-US" sz="2000" b="1" dirty="0" smtClean="0">
                <a:solidFill>
                  <a:srgbClr val="00B050"/>
                </a:solidFill>
                <a:latin typeface="Arial Narrow" pitchFamily="34" charset="0"/>
              </a:rPr>
              <a:t>%</a:t>
            </a:r>
            <a:endParaRPr lang="ru-RU" sz="2000" b="1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4117546" y="4878727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4122452" y="2463094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трелка вправо 17"/>
          <p:cNvSpPr/>
          <p:nvPr/>
        </p:nvSpPr>
        <p:spPr>
          <a:xfrm>
            <a:off x="4143372" y="1142984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669800" y="2879956"/>
            <a:ext cx="14287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 Narrow" pitchFamily="34" charset="0"/>
              </a:rPr>
              <a:t>ОЭСР</a:t>
            </a:r>
            <a:r>
              <a:rPr lang="en-US" sz="2000" b="1" dirty="0" smtClean="0">
                <a:latin typeface="Arial Narrow" pitchFamily="34" charset="0"/>
              </a:rPr>
              <a:t> </a:t>
            </a:r>
            <a:r>
              <a:rPr lang="ru-RU" sz="2000" b="1" dirty="0" smtClean="0">
                <a:solidFill>
                  <a:srgbClr val="00B050"/>
                </a:solidFill>
                <a:latin typeface="Arial Narrow" pitchFamily="34" charset="0"/>
              </a:rPr>
              <a:t>2,6</a:t>
            </a:r>
            <a:endParaRPr lang="ru-RU" sz="2000" b="1" dirty="0">
              <a:solidFill>
                <a:srgbClr val="00B05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872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678"/>
            <a:ext cx="8229600" cy="64291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 Narrow" pitchFamily="34" charset="0"/>
              </a:rPr>
              <a:t>Текущая ситуация стимулирования работников ПМСП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5464" y="669101"/>
            <a:ext cx="3404333" cy="353943"/>
          </a:xfrm>
          <a:prstGeom prst="rect">
            <a:avLst/>
          </a:prstGeom>
          <a:gradFill>
            <a:gsLst>
              <a:gs pos="0">
                <a:schemeClr val="bg1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Arial Narrow" pitchFamily="34" charset="0"/>
              </a:rPr>
              <a:t>СКПН</a:t>
            </a:r>
            <a:endParaRPr lang="ru-RU" sz="17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69426" y="1352072"/>
            <a:ext cx="19925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200" dirty="0" smtClean="0">
                <a:latin typeface="Arial Narrow" pitchFamily="34" charset="0"/>
              </a:rPr>
              <a:t>Материнская смертность</a:t>
            </a:r>
            <a:r>
              <a:rPr lang="en-US" sz="1200" dirty="0" smtClean="0">
                <a:latin typeface="Arial Narrow" pitchFamily="34" charset="0"/>
              </a:rPr>
              <a:t> </a:t>
            </a:r>
            <a:endParaRPr lang="ru-RU" sz="1200" dirty="0" smtClean="0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latin typeface="Arial Narrow" pitchFamily="34" charset="0"/>
              </a:rPr>
              <a:t>Детская смертность</a:t>
            </a:r>
            <a:r>
              <a:rPr lang="en-US" sz="1200" dirty="0" smtClean="0">
                <a:latin typeface="Arial Narrow" pitchFamily="34" charset="0"/>
              </a:rPr>
              <a:t> </a:t>
            </a:r>
            <a:endParaRPr lang="ru-RU" sz="1200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latin typeface="Arial Narrow" pitchFamily="34" charset="0"/>
              </a:rPr>
              <a:t>ОРИ</a:t>
            </a:r>
            <a:endParaRPr lang="ru-RU" sz="1200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latin typeface="Arial Narrow" pitchFamily="34" charset="0"/>
              </a:rPr>
              <a:t>БСК</a:t>
            </a:r>
            <a:r>
              <a:rPr lang="en-US" sz="1200" dirty="0" smtClean="0">
                <a:latin typeface="Arial Narrow" pitchFamily="34" charset="0"/>
              </a:rPr>
              <a:t> </a:t>
            </a:r>
            <a:endParaRPr lang="ru-RU" sz="1200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latin typeface="Arial Narrow" pitchFamily="34" charset="0"/>
              </a:rPr>
              <a:t>ОНКО</a:t>
            </a:r>
            <a:r>
              <a:rPr lang="en-US" sz="1200" dirty="0">
                <a:latin typeface="Arial Narrow" pitchFamily="34" charset="0"/>
              </a:rPr>
              <a:t> </a:t>
            </a:r>
            <a:endParaRPr lang="ru-RU" sz="1200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latin typeface="Arial Narrow" pitchFamily="34" charset="0"/>
              </a:rPr>
              <a:t>Туберкулез</a:t>
            </a:r>
            <a:r>
              <a:rPr lang="en-US" sz="1200" dirty="0" smtClean="0">
                <a:latin typeface="Arial Narrow" pitchFamily="34" charset="0"/>
              </a:rPr>
              <a:t> </a:t>
            </a:r>
            <a:endParaRPr lang="ru-RU" sz="1200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latin typeface="Arial Narrow" pitchFamily="34" charset="0"/>
              </a:rPr>
              <a:t>Патронаж</a:t>
            </a:r>
            <a:r>
              <a:rPr lang="en-US" sz="1200" dirty="0">
                <a:latin typeface="Arial Narrow" pitchFamily="34" charset="0"/>
              </a:rPr>
              <a:t> </a:t>
            </a:r>
            <a:endParaRPr lang="ru-RU" sz="1200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latin typeface="Arial Narrow" pitchFamily="34" charset="0"/>
              </a:rPr>
              <a:t>Жалобы</a:t>
            </a:r>
            <a:r>
              <a:rPr lang="en-US" sz="1200" dirty="0" smtClean="0">
                <a:latin typeface="Arial Narrow" pitchFamily="34" charset="0"/>
              </a:rPr>
              <a:t> </a:t>
            </a:r>
            <a:endParaRPr lang="ru-RU" sz="1200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80112" y="670596"/>
            <a:ext cx="3404333" cy="353943"/>
          </a:xfrm>
          <a:prstGeom prst="rect">
            <a:avLst/>
          </a:prstGeom>
          <a:gradFill>
            <a:gsLst>
              <a:gs pos="0">
                <a:schemeClr val="bg1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Arial Narrow" pitchFamily="34" charset="0"/>
              </a:rPr>
              <a:t>СКУС</a:t>
            </a:r>
            <a:endParaRPr lang="ru-RU" sz="17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84206" y="1352072"/>
            <a:ext cx="118901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200" dirty="0" smtClean="0">
                <a:latin typeface="Arial Narrow" pitchFamily="34" charset="0"/>
              </a:rPr>
              <a:t>ПУЗ </a:t>
            </a:r>
          </a:p>
          <a:p>
            <a:r>
              <a:rPr lang="ru-RU" sz="1200" dirty="0" smtClean="0">
                <a:latin typeface="Arial Narrow" pitchFamily="34" charset="0"/>
              </a:rPr>
              <a:t>(АГ, СД, ХСН)</a:t>
            </a:r>
          </a:p>
          <a:p>
            <a:endParaRPr lang="en-US" sz="1200" dirty="0" smtClean="0">
              <a:latin typeface="Arial Narrow" pitchFamily="34" charset="0"/>
            </a:endParaRPr>
          </a:p>
          <a:p>
            <a:endParaRPr lang="en-US" sz="1200" dirty="0" smtClean="0">
              <a:latin typeface="Arial Narrow" pitchFamily="34" charset="0"/>
            </a:endParaRPr>
          </a:p>
          <a:p>
            <a:endParaRPr lang="ru-RU" sz="1200" dirty="0" smtClean="0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latin typeface="Arial Narrow" pitchFamily="34" charset="0"/>
              </a:rPr>
              <a:t>УПМПС </a:t>
            </a:r>
          </a:p>
          <a:p>
            <a:r>
              <a:rPr lang="ru-RU" sz="1050" dirty="0" smtClean="0">
                <a:latin typeface="Arial Narrow" pitchFamily="34" charset="0"/>
              </a:rPr>
              <a:t>(беременные, </a:t>
            </a:r>
          </a:p>
          <a:p>
            <a:r>
              <a:rPr lang="ru-RU" sz="1050" dirty="0" smtClean="0">
                <a:latin typeface="Arial Narrow" pitchFamily="34" charset="0"/>
              </a:rPr>
              <a:t>родильницы, </a:t>
            </a:r>
          </a:p>
          <a:p>
            <a:r>
              <a:rPr lang="ru-RU" sz="1050" dirty="0" smtClean="0">
                <a:latin typeface="Arial Narrow" pitchFamily="34" charset="0"/>
              </a:rPr>
              <a:t>новорожденные, </a:t>
            </a:r>
          </a:p>
          <a:p>
            <a:r>
              <a:rPr lang="ru-RU" sz="1050" dirty="0" smtClean="0">
                <a:latin typeface="Arial Narrow" pitchFamily="34" charset="0"/>
              </a:rPr>
              <a:t>дети до 5 лет)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019541" y="1352072"/>
            <a:ext cx="1964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 Narrow" pitchFamily="34" charset="0"/>
              </a:rPr>
              <a:t>Сертификат повышения квалификации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 Narrow" pitchFamily="34" charset="0"/>
              </a:rPr>
              <a:t>10% охват нуждающихся в динам.наблюдении</a:t>
            </a:r>
            <a:endParaRPr lang="en-US" sz="1200" dirty="0" smtClean="0">
              <a:latin typeface="Arial Narrow" pitchFamily="34" charset="0"/>
            </a:endParaRPr>
          </a:p>
          <a:p>
            <a:pPr algn="just"/>
            <a:endParaRPr lang="en-US" sz="1200" dirty="0" smtClean="0">
              <a:latin typeface="Arial Narrow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latin typeface="Arial Narrow" pitchFamily="34" charset="0"/>
              </a:rPr>
              <a:t>Сертификат повышения </a:t>
            </a:r>
            <a:r>
              <a:rPr lang="ru-RU" sz="1200" dirty="0" smtClean="0">
                <a:latin typeface="Arial Narrow" pitchFamily="34" charset="0"/>
              </a:rPr>
              <a:t>квалификации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 Narrow" pitchFamily="34" charset="0"/>
              </a:rPr>
              <a:t>10</a:t>
            </a:r>
            <a:r>
              <a:rPr lang="ru-RU" sz="1200" dirty="0">
                <a:latin typeface="Arial Narrow" pitchFamily="34" charset="0"/>
              </a:rPr>
              <a:t>% </a:t>
            </a:r>
            <a:r>
              <a:rPr lang="ru-RU" sz="1200" dirty="0" smtClean="0">
                <a:latin typeface="Arial Narrow" pitchFamily="34" charset="0"/>
              </a:rPr>
              <a:t>охват по каждой категории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28" name="TextBox 37"/>
          <p:cNvSpPr txBox="1">
            <a:spLocks noChangeArrowheads="1"/>
          </p:cNvSpPr>
          <p:nvPr/>
        </p:nvSpPr>
        <p:spPr bwMode="auto">
          <a:xfrm>
            <a:off x="1224016" y="1039654"/>
            <a:ext cx="2612640" cy="261610"/>
          </a:xfrm>
          <a:prstGeom prst="rect">
            <a:avLst/>
          </a:prstGeom>
          <a:noFill/>
          <a:ln w="127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kk-KZ" altLang="ru-RU" sz="11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За достижение целевых показателей ИКР</a:t>
            </a:r>
            <a:endParaRPr lang="ru-RU" altLang="ru-RU" sz="1100" b="1" u="sng" dirty="0">
              <a:solidFill>
                <a:srgbClr val="C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37"/>
          <p:cNvSpPr txBox="1">
            <a:spLocks noChangeArrowheads="1"/>
          </p:cNvSpPr>
          <p:nvPr/>
        </p:nvSpPr>
        <p:spPr bwMode="auto">
          <a:xfrm>
            <a:off x="5996134" y="1037418"/>
            <a:ext cx="2612640" cy="261610"/>
          </a:xfrm>
          <a:prstGeom prst="rect">
            <a:avLst/>
          </a:prstGeom>
          <a:noFill/>
          <a:ln w="127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kk-KZ" altLang="ru-RU" sz="11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За внедрение медицинских технологий</a:t>
            </a:r>
            <a:endParaRPr lang="ru-RU" altLang="ru-RU" sz="1100" b="1" u="sng" dirty="0">
              <a:solidFill>
                <a:srgbClr val="C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object 37"/>
          <p:cNvSpPr>
            <a:spLocks/>
          </p:cNvSpPr>
          <p:nvPr/>
        </p:nvSpPr>
        <p:spPr bwMode="auto">
          <a:xfrm>
            <a:off x="290495" y="3539825"/>
            <a:ext cx="8583697" cy="45719"/>
          </a:xfrm>
          <a:custGeom>
            <a:avLst/>
            <a:gdLst>
              <a:gd name="T0" fmla="*/ 0 w 10852150"/>
              <a:gd name="T1" fmla="*/ 0 h 51048"/>
              <a:gd name="T2" fmla="*/ 3440994 w 10852150"/>
              <a:gd name="T3" fmla="*/ 0 h 5104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852150" h="51048">
                <a:moveTo>
                  <a:pt x="0" y="0"/>
                </a:moveTo>
                <a:lnTo>
                  <a:pt x="10852073" y="0"/>
                </a:lnTo>
              </a:path>
            </a:pathLst>
          </a:custGeom>
          <a:noFill/>
          <a:ln w="28575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-1002" y="813341"/>
            <a:ext cx="807916" cy="807916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5" name="Овал 34"/>
          <p:cNvSpPr/>
          <p:nvPr/>
        </p:nvSpPr>
        <p:spPr>
          <a:xfrm>
            <a:off x="4671440" y="813341"/>
            <a:ext cx="807916" cy="807916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Прямоугольник 43"/>
          <p:cNvSpPr/>
          <p:nvPr/>
        </p:nvSpPr>
        <p:spPr>
          <a:xfrm>
            <a:off x="3153635" y="1369209"/>
            <a:ext cx="10826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R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² = 27%</a:t>
            </a:r>
          </a:p>
          <a:p>
            <a:r>
              <a:rPr lang="en-US" sz="1200" dirty="0">
                <a:latin typeface="Arial Narrow" pitchFamily="34" charset="0"/>
              </a:rPr>
              <a:t>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² =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r>
              <a:rPr lang="en-US" sz="1200" dirty="0">
                <a:latin typeface="Arial Narrow" pitchFamily="34" charset="0"/>
              </a:rPr>
              <a:t>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² =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12%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² =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² =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21%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² =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21%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² =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  <a:p>
            <a:r>
              <a:rPr lang="en-US" sz="1200" dirty="0">
                <a:latin typeface="Arial Narrow" pitchFamily="34" charset="0"/>
              </a:rPr>
              <a:t>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² =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27%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Стрелка вправо 44"/>
          <p:cNvSpPr/>
          <p:nvPr/>
        </p:nvSpPr>
        <p:spPr>
          <a:xfrm>
            <a:off x="2416613" y="1847418"/>
            <a:ext cx="476622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Левая фигурная скобка 26"/>
          <p:cNvSpPr/>
          <p:nvPr/>
        </p:nvSpPr>
        <p:spPr>
          <a:xfrm rot="16200000">
            <a:off x="2287743" y="1283862"/>
            <a:ext cx="257175" cy="3240360"/>
          </a:xfrm>
          <a:prstGeom prst="leftBrace">
            <a:avLst/>
          </a:prstGeom>
          <a:ln w="22225" cmpd="sng">
            <a:solidFill>
              <a:schemeClr val="accent2">
                <a:lumMod val="75000"/>
              </a:schemeClr>
            </a:solidFill>
            <a:prstDash val="lg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37"/>
          <p:cNvSpPr txBox="1">
            <a:spLocks noChangeArrowheads="1"/>
          </p:cNvSpPr>
          <p:nvPr/>
        </p:nvSpPr>
        <p:spPr bwMode="auto">
          <a:xfrm>
            <a:off x="573161" y="3042886"/>
            <a:ext cx="3635375" cy="369332"/>
          </a:xfrm>
          <a:prstGeom prst="rect">
            <a:avLst/>
          </a:prstGeom>
          <a:noFill/>
          <a:ln w="127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kk-KZ" altLang="ru-RU" sz="9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чувствительность индикаторов конечного </a:t>
            </a:r>
            <a:r>
              <a:rPr lang="kk-KZ" altLang="ru-RU" sz="9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kk-KZ" altLang="ru-RU" sz="9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процесса не влияют на результат</a:t>
            </a:r>
            <a:endParaRPr lang="ru-RU" altLang="ru-RU" sz="9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6519450" y="1459974"/>
            <a:ext cx="476622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6519450" y="2489684"/>
            <a:ext cx="476622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0" name="Схема 39"/>
          <p:cNvGraphicFramePr/>
          <p:nvPr>
            <p:extLst>
              <p:ext uri="{D42A27DB-BD31-4B8C-83A1-F6EECF244321}">
                <p14:modId xmlns:p14="http://schemas.microsoft.com/office/powerpoint/2010/main" val="2631335842"/>
              </p:ext>
            </p:extLst>
          </p:nvPr>
        </p:nvGraphicFramePr>
        <p:xfrm>
          <a:off x="681584" y="4365104"/>
          <a:ext cx="2234231" cy="1637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46" name="Схема 45"/>
          <p:cNvGraphicFramePr/>
          <p:nvPr>
            <p:extLst>
              <p:ext uri="{D42A27DB-BD31-4B8C-83A1-F6EECF244321}">
                <p14:modId xmlns:p14="http://schemas.microsoft.com/office/powerpoint/2010/main" val="696614684"/>
              </p:ext>
            </p:extLst>
          </p:nvPr>
        </p:nvGraphicFramePr>
        <p:xfrm>
          <a:off x="3419872" y="4365104"/>
          <a:ext cx="1967880" cy="1637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47" name="Схема 46"/>
          <p:cNvGraphicFramePr/>
          <p:nvPr>
            <p:extLst>
              <p:ext uri="{D42A27DB-BD31-4B8C-83A1-F6EECF244321}">
                <p14:modId xmlns:p14="http://schemas.microsoft.com/office/powerpoint/2010/main" val="2275215775"/>
              </p:ext>
            </p:extLst>
          </p:nvPr>
        </p:nvGraphicFramePr>
        <p:xfrm>
          <a:off x="6156176" y="4365104"/>
          <a:ext cx="1967880" cy="1637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48" name="Левая фигурная скобка 47"/>
          <p:cNvSpPr/>
          <p:nvPr/>
        </p:nvSpPr>
        <p:spPr>
          <a:xfrm rot="5400000">
            <a:off x="4342411" y="647279"/>
            <a:ext cx="296862" cy="7223125"/>
          </a:xfrm>
          <a:prstGeom prst="leftBrace">
            <a:avLst/>
          </a:prstGeom>
          <a:ln w="15875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37"/>
          <p:cNvSpPr txBox="1">
            <a:spLocks noChangeArrowheads="1"/>
          </p:cNvSpPr>
          <p:nvPr/>
        </p:nvSpPr>
        <p:spPr bwMode="auto">
          <a:xfrm>
            <a:off x="3419874" y="3729050"/>
            <a:ext cx="2141926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mpd="sng">
            <a:solidFill>
              <a:schemeClr val="bg1"/>
            </a:solidFill>
            <a:prstDash val="sysDot"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kk-KZ" alt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мире</a:t>
            </a:r>
            <a:endParaRPr lang="ru-RU" alt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842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37"/>
          <p:cNvSpPr txBox="1">
            <a:spLocks noChangeArrowheads="1"/>
          </p:cNvSpPr>
          <p:nvPr/>
        </p:nvSpPr>
        <p:spPr bwMode="auto">
          <a:xfrm>
            <a:off x="2063782" y="2181071"/>
            <a:ext cx="447675" cy="246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0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85%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99712" y="2644340"/>
            <a:ext cx="3844925" cy="247650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sz="1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Медперсонал на участке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652699" y="2639577"/>
            <a:ext cx="3208338" cy="2460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Медперсонал вне участка</a:t>
            </a:r>
          </a:p>
        </p:txBody>
      </p:sp>
      <p:pic>
        <p:nvPicPr>
          <p:cNvPr id="22533" name="Picture 4" descr="C:\Users\Amok\Desktop\hospital_nurs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9712" y="2555840"/>
            <a:ext cx="446087" cy="376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22534" name="Picture 3" descr="C:\Users\Amok\Desktop\Head-Physician-ico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24125" y="2574491"/>
            <a:ext cx="479584" cy="3698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10252" name="TextBox 20"/>
          <p:cNvSpPr txBox="1">
            <a:spLocks noChangeArrowheads="1"/>
          </p:cNvSpPr>
          <p:nvPr/>
        </p:nvSpPr>
        <p:spPr bwMode="auto">
          <a:xfrm>
            <a:off x="33816" y="3108360"/>
            <a:ext cx="1782762" cy="400050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sz="1000" b="1" dirty="0" smtClean="0">
                <a:solidFill>
                  <a:srgbClr val="002060"/>
                </a:solidFill>
              </a:rPr>
              <a:t>Отделение </a:t>
            </a:r>
          </a:p>
          <a:p>
            <a:pPr algn="ctr">
              <a:defRPr/>
            </a:pPr>
            <a:r>
              <a:rPr lang="ru-RU" altLang="ru-RU" sz="1000" b="1" dirty="0" smtClean="0">
                <a:solidFill>
                  <a:srgbClr val="002060"/>
                </a:solidFill>
              </a:rPr>
              <a:t>общей практики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2838221" y="1764493"/>
            <a:ext cx="3265487" cy="277812"/>
          </a:xfrm>
          <a:prstGeom prst="rect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к распределению</a:t>
            </a:r>
          </a:p>
        </p:txBody>
      </p:sp>
      <p:pic>
        <p:nvPicPr>
          <p:cNvPr id="22539" name="Рисунок 56" descr="Free illustration: Businessman, Cartoons, Training - Free ...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20337" y="932082"/>
            <a:ext cx="555625" cy="439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52" name="TextBox 20"/>
          <p:cNvSpPr txBox="1">
            <a:spLocks noChangeArrowheads="1"/>
          </p:cNvSpPr>
          <p:nvPr/>
        </p:nvSpPr>
        <p:spPr bwMode="auto">
          <a:xfrm>
            <a:off x="33816" y="3778285"/>
            <a:ext cx="1782762" cy="2554287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ru-RU" altLang="ru-RU" sz="1000" b="1" dirty="0" smtClean="0">
              <a:solidFill>
                <a:srgbClr val="FF000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ВОП (36%)</a:t>
            </a:r>
          </a:p>
          <a:p>
            <a:pPr>
              <a:defRPr/>
            </a:pPr>
            <a:endParaRPr lang="ru-RU" altLang="ru-RU" sz="1000" dirty="0" smtClean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М/с ВОП 1 (16,3%)</a:t>
            </a:r>
          </a:p>
          <a:p>
            <a:pPr>
              <a:defRPr/>
            </a:pPr>
            <a:endParaRPr lang="ru-RU" altLang="ru-RU" sz="1000" dirty="0" smtClean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>
                <a:solidFill>
                  <a:srgbClr val="002060"/>
                </a:solidFill>
              </a:rPr>
              <a:t>М/с ВОП </a:t>
            </a:r>
            <a:r>
              <a:rPr lang="ru-RU" altLang="ru-RU" sz="1000" dirty="0" smtClean="0">
                <a:solidFill>
                  <a:srgbClr val="002060"/>
                </a:solidFill>
              </a:rPr>
              <a:t>2 (</a:t>
            </a:r>
            <a:r>
              <a:rPr lang="ru-RU" altLang="ru-RU" sz="1000" dirty="0">
                <a:solidFill>
                  <a:srgbClr val="002060"/>
                </a:solidFill>
              </a:rPr>
              <a:t>16,3</a:t>
            </a:r>
            <a:r>
              <a:rPr lang="ru-RU" altLang="ru-RU" sz="1000" dirty="0" smtClean="0">
                <a:solidFill>
                  <a:srgbClr val="002060"/>
                </a:solidFill>
              </a:rPr>
              <a:t>%) </a:t>
            </a:r>
          </a:p>
          <a:p>
            <a:pPr>
              <a:defRPr/>
            </a:pPr>
            <a:endParaRPr lang="ru-RU" altLang="ru-RU" sz="10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>
                <a:solidFill>
                  <a:srgbClr val="002060"/>
                </a:solidFill>
              </a:rPr>
              <a:t>М/с ВОП </a:t>
            </a:r>
            <a:r>
              <a:rPr lang="ru-RU" altLang="ru-RU" sz="1000" dirty="0" smtClean="0">
                <a:solidFill>
                  <a:srgbClr val="002060"/>
                </a:solidFill>
              </a:rPr>
              <a:t>3 (</a:t>
            </a:r>
            <a:r>
              <a:rPr lang="ru-RU" altLang="ru-RU" sz="1000" dirty="0">
                <a:solidFill>
                  <a:srgbClr val="002060"/>
                </a:solidFill>
              </a:rPr>
              <a:t>16,3</a:t>
            </a:r>
            <a:r>
              <a:rPr lang="ru-RU" altLang="ru-RU" sz="1000" dirty="0" smtClean="0">
                <a:solidFill>
                  <a:srgbClr val="002060"/>
                </a:solidFill>
              </a:rPr>
              <a:t>%)</a:t>
            </a:r>
          </a:p>
          <a:p>
            <a:pPr>
              <a:defRPr/>
            </a:pPr>
            <a:endParaRPr lang="ru-RU" altLang="ru-RU" sz="10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Врач гинеколог (5%)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ru-RU" altLang="ru-RU" sz="10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Акушерка (5%)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ru-RU" altLang="ru-RU" sz="10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Соц.работник (2,5%)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ru-RU" altLang="ru-RU" sz="10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Психолог (2,5%)</a:t>
            </a:r>
            <a:endParaRPr lang="ru-RU" altLang="ru-RU" sz="1000" dirty="0">
              <a:solidFill>
                <a:srgbClr val="002060"/>
              </a:solidFill>
            </a:endParaRPr>
          </a:p>
        </p:txBody>
      </p:sp>
      <p:sp>
        <p:nvSpPr>
          <p:cNvPr id="76" name="TextBox 20"/>
          <p:cNvSpPr txBox="1">
            <a:spLocks noChangeArrowheads="1"/>
          </p:cNvSpPr>
          <p:nvPr/>
        </p:nvSpPr>
        <p:spPr bwMode="auto">
          <a:xfrm>
            <a:off x="1976916" y="3775110"/>
            <a:ext cx="1687512" cy="1785104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ru-RU" altLang="ru-RU" sz="1000" b="1" dirty="0" smtClean="0">
              <a:solidFill>
                <a:srgbClr val="FF000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Врач педиатр (45%)</a:t>
            </a:r>
          </a:p>
          <a:p>
            <a:pPr>
              <a:defRPr/>
            </a:pPr>
            <a:endParaRPr lang="ru-RU" altLang="ru-RU" sz="1000" dirty="0" smtClean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М/с педиатра 1 (25%)</a:t>
            </a:r>
          </a:p>
          <a:p>
            <a:pPr>
              <a:defRPr/>
            </a:pPr>
            <a:endParaRPr lang="ru-RU" altLang="ru-RU" sz="1000" dirty="0" smtClean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>
                <a:solidFill>
                  <a:srgbClr val="002060"/>
                </a:solidFill>
              </a:rPr>
              <a:t>М/с педиатра </a:t>
            </a:r>
            <a:r>
              <a:rPr lang="ru-RU" altLang="ru-RU" sz="1000" dirty="0" smtClean="0">
                <a:solidFill>
                  <a:srgbClr val="002060"/>
                </a:solidFill>
              </a:rPr>
              <a:t>2 (25%)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ru-RU" altLang="ru-RU" sz="1000" dirty="0" smtClean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Соц.работник (2,5%)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ru-RU" altLang="ru-RU" sz="10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Психолог (2,5%)</a:t>
            </a:r>
            <a:endParaRPr lang="ru-RU" altLang="ru-RU" sz="10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ru-RU" altLang="ru-RU" sz="1000" b="1" dirty="0" smtClean="0">
              <a:solidFill>
                <a:srgbClr val="002060"/>
              </a:solidFill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2063782" y="2108046"/>
            <a:ext cx="398463" cy="390525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89" name="TextBox 20"/>
          <p:cNvSpPr txBox="1">
            <a:spLocks noChangeArrowheads="1"/>
          </p:cNvSpPr>
          <p:nvPr/>
        </p:nvSpPr>
        <p:spPr bwMode="auto">
          <a:xfrm>
            <a:off x="1980091" y="3111535"/>
            <a:ext cx="1687512" cy="400050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sz="1000" b="1" dirty="0" smtClean="0">
                <a:solidFill>
                  <a:srgbClr val="002060"/>
                </a:solidFill>
              </a:rPr>
              <a:t>Отделение </a:t>
            </a:r>
          </a:p>
          <a:p>
            <a:pPr algn="ctr">
              <a:defRPr/>
            </a:pPr>
            <a:r>
              <a:rPr lang="ru-RU" altLang="ru-RU" sz="1000" b="1" dirty="0" smtClean="0">
                <a:solidFill>
                  <a:srgbClr val="002060"/>
                </a:solidFill>
              </a:rPr>
              <a:t>педиатрии</a:t>
            </a:r>
          </a:p>
        </p:txBody>
      </p:sp>
      <p:sp>
        <p:nvSpPr>
          <p:cNvPr id="108" name="Овал 107"/>
          <p:cNvSpPr/>
          <p:nvPr/>
        </p:nvSpPr>
        <p:spPr>
          <a:xfrm>
            <a:off x="6423586" y="2097059"/>
            <a:ext cx="398463" cy="390525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22550" name="TextBox 37"/>
          <p:cNvSpPr txBox="1">
            <a:spLocks noChangeArrowheads="1"/>
          </p:cNvSpPr>
          <p:nvPr/>
        </p:nvSpPr>
        <p:spPr bwMode="auto">
          <a:xfrm>
            <a:off x="6423586" y="2188209"/>
            <a:ext cx="446087" cy="246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0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15%</a:t>
            </a:r>
          </a:p>
        </p:txBody>
      </p:sp>
      <p:sp>
        <p:nvSpPr>
          <p:cNvPr id="112" name="Овал 111"/>
          <p:cNvSpPr/>
          <p:nvPr/>
        </p:nvSpPr>
        <p:spPr>
          <a:xfrm>
            <a:off x="5296861" y="1011457"/>
            <a:ext cx="381000" cy="360363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2552" name="TextBox 37"/>
          <p:cNvSpPr txBox="1">
            <a:spLocks noChangeArrowheads="1"/>
          </p:cNvSpPr>
          <p:nvPr/>
        </p:nvSpPr>
        <p:spPr bwMode="auto">
          <a:xfrm>
            <a:off x="5223526" y="1062090"/>
            <a:ext cx="606425" cy="246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0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5-15%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33816" y="955924"/>
            <a:ext cx="4736124" cy="46166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за достижение показателей индикаторов 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конечного результата 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субъектом ПМСП за отчетный период</a:t>
            </a:r>
          </a:p>
        </p:txBody>
      </p:sp>
      <p:sp>
        <p:nvSpPr>
          <p:cNvPr id="45" name="TextBox 20"/>
          <p:cNvSpPr txBox="1">
            <a:spLocks noChangeArrowheads="1"/>
          </p:cNvSpPr>
          <p:nvPr/>
        </p:nvSpPr>
        <p:spPr bwMode="auto">
          <a:xfrm>
            <a:off x="5705954" y="3942195"/>
            <a:ext cx="3208337" cy="1015663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ru-RU" altLang="ru-RU" sz="1000" b="1" dirty="0" smtClean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b="1" dirty="0" smtClean="0">
                <a:solidFill>
                  <a:srgbClr val="002060"/>
                </a:solidFill>
              </a:rPr>
              <a:t>Руководитель ЦСЗ / Зав.отделения: </a:t>
            </a:r>
          </a:p>
          <a:p>
            <a:pPr>
              <a:defRPr/>
            </a:pPr>
            <a:r>
              <a:rPr lang="ru-RU" altLang="ru-RU" sz="1000" dirty="0">
                <a:solidFill>
                  <a:srgbClr val="002060"/>
                </a:solidFill>
              </a:rPr>
              <a:t>с</a:t>
            </a:r>
            <a:r>
              <a:rPr lang="ru-RU" altLang="ru-RU" sz="1000" dirty="0" smtClean="0">
                <a:solidFill>
                  <a:srgbClr val="002060"/>
                </a:solidFill>
              </a:rPr>
              <a:t>редняя сумма врача отделения * 1,25</a:t>
            </a:r>
          </a:p>
          <a:p>
            <a:pPr>
              <a:defRPr/>
            </a:pPr>
            <a:endParaRPr lang="ru-RU" altLang="ru-RU" sz="10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b="1" dirty="0" smtClean="0">
                <a:solidFill>
                  <a:srgbClr val="002060"/>
                </a:solidFill>
              </a:rPr>
              <a:t>Старшая м/с: </a:t>
            </a:r>
            <a:r>
              <a:rPr lang="ru-RU" altLang="ru-RU" sz="1000" dirty="0" smtClean="0">
                <a:solidFill>
                  <a:srgbClr val="002060"/>
                </a:solidFill>
              </a:rPr>
              <a:t>средняя сумма СМП отделения * 1,25</a:t>
            </a:r>
          </a:p>
        </p:txBody>
      </p:sp>
      <p:sp>
        <p:nvSpPr>
          <p:cNvPr id="46" name="Стрелка вправо 45"/>
          <p:cNvSpPr/>
          <p:nvPr/>
        </p:nvSpPr>
        <p:spPr>
          <a:xfrm rot="16200000" flipH="1">
            <a:off x="2604325" y="2131065"/>
            <a:ext cx="334963" cy="361950"/>
          </a:xfrm>
          <a:prstGeom prst="rightArrow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000">
              <a:solidFill>
                <a:srgbClr val="002060"/>
              </a:solidFill>
            </a:endParaRPr>
          </a:p>
        </p:txBody>
      </p:sp>
      <p:sp>
        <p:nvSpPr>
          <p:cNvPr id="47" name="Стрелка вправо 46"/>
          <p:cNvSpPr/>
          <p:nvPr/>
        </p:nvSpPr>
        <p:spPr>
          <a:xfrm rot="16200000" flipH="1">
            <a:off x="5963056" y="2131066"/>
            <a:ext cx="334963" cy="361950"/>
          </a:xfrm>
          <a:prstGeom prst="rightArrow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000">
              <a:solidFill>
                <a:srgbClr val="002060"/>
              </a:solidFill>
            </a:endParaRPr>
          </a:p>
        </p:txBody>
      </p:sp>
      <p:sp>
        <p:nvSpPr>
          <p:cNvPr id="54" name="TextBox 20"/>
          <p:cNvSpPr txBox="1">
            <a:spLocks noChangeArrowheads="1"/>
          </p:cNvSpPr>
          <p:nvPr/>
        </p:nvSpPr>
        <p:spPr bwMode="auto">
          <a:xfrm>
            <a:off x="3793016" y="3111535"/>
            <a:ext cx="1817687" cy="400050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sz="1000" b="1" dirty="0" smtClean="0">
                <a:solidFill>
                  <a:srgbClr val="002060"/>
                </a:solidFill>
              </a:rPr>
              <a:t>Отделение </a:t>
            </a:r>
          </a:p>
          <a:p>
            <a:pPr algn="ctr">
              <a:defRPr/>
            </a:pPr>
            <a:r>
              <a:rPr lang="ru-RU" altLang="ru-RU" sz="1000" b="1" dirty="0" smtClean="0">
                <a:solidFill>
                  <a:srgbClr val="002060"/>
                </a:solidFill>
              </a:rPr>
              <a:t>терапии</a:t>
            </a:r>
          </a:p>
        </p:txBody>
      </p:sp>
      <p:sp>
        <p:nvSpPr>
          <p:cNvPr id="55" name="TextBox 20"/>
          <p:cNvSpPr txBox="1">
            <a:spLocks noChangeArrowheads="1"/>
          </p:cNvSpPr>
          <p:nvPr/>
        </p:nvSpPr>
        <p:spPr bwMode="auto">
          <a:xfrm>
            <a:off x="3786666" y="3778285"/>
            <a:ext cx="1822450" cy="2246312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ru-RU" altLang="ru-RU" sz="1000" b="1" dirty="0" smtClean="0"/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Врач терапевт</a:t>
            </a:r>
            <a:r>
              <a:rPr lang="ru-RU" altLang="ru-RU" sz="1000" dirty="0">
                <a:solidFill>
                  <a:srgbClr val="002060"/>
                </a:solidFill>
              </a:rPr>
              <a:t> </a:t>
            </a:r>
            <a:r>
              <a:rPr lang="ru-RU" altLang="ru-RU" sz="1000" dirty="0" smtClean="0">
                <a:solidFill>
                  <a:srgbClr val="002060"/>
                </a:solidFill>
              </a:rPr>
              <a:t>(45%)</a:t>
            </a:r>
          </a:p>
          <a:p>
            <a:pPr>
              <a:defRPr/>
            </a:pPr>
            <a:endParaRPr lang="ru-RU" altLang="ru-RU" sz="1000" dirty="0" smtClean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М/с терапевта 1 (20%)</a:t>
            </a:r>
          </a:p>
          <a:p>
            <a:pPr>
              <a:defRPr/>
            </a:pPr>
            <a:endParaRPr lang="ru-RU" altLang="ru-RU" sz="1000" dirty="0" smtClean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>
                <a:solidFill>
                  <a:srgbClr val="002060"/>
                </a:solidFill>
              </a:rPr>
              <a:t>М/с </a:t>
            </a:r>
            <a:r>
              <a:rPr lang="ru-RU" altLang="ru-RU" sz="1000" dirty="0" smtClean="0">
                <a:solidFill>
                  <a:srgbClr val="002060"/>
                </a:solidFill>
              </a:rPr>
              <a:t>терапевта 2 (20%)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ru-RU" altLang="ru-RU" sz="10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Врач гинеколог (5%)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ru-RU" altLang="ru-RU" sz="10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Акушерка (5%)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ru-RU" altLang="ru-RU" sz="10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Соц.работник (2,5%)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ru-RU" altLang="ru-RU" sz="10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ru-RU" altLang="ru-RU" sz="1000" dirty="0" smtClean="0">
                <a:solidFill>
                  <a:srgbClr val="002060"/>
                </a:solidFill>
              </a:rPr>
              <a:t>Психолог (2,5%)</a:t>
            </a:r>
          </a:p>
        </p:txBody>
      </p:sp>
      <p:sp>
        <p:nvSpPr>
          <p:cNvPr id="57" name="TextBox 20"/>
          <p:cNvSpPr txBox="1">
            <a:spLocks noChangeArrowheads="1"/>
          </p:cNvSpPr>
          <p:nvPr/>
        </p:nvSpPr>
        <p:spPr bwMode="auto">
          <a:xfrm>
            <a:off x="5699603" y="3100422"/>
            <a:ext cx="3208338" cy="70802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kk-KZ" altLang="ru-RU" sz="1000" dirty="0" smtClean="0">
                <a:solidFill>
                  <a:srgbClr val="002060"/>
                </a:solidFill>
              </a:rPr>
              <a:t>Перечень должностей</a:t>
            </a:r>
            <a:r>
              <a:rPr lang="ru-RU" altLang="ru-RU" sz="1000" dirty="0" smtClean="0">
                <a:solidFill>
                  <a:srgbClr val="002060"/>
                </a:solidFill>
              </a:rPr>
              <a:t>, согласно Приказа МЗ РК от 07.04.2010г. </a:t>
            </a:r>
            <a:r>
              <a:rPr lang="ru-RU" altLang="ru-RU" sz="1000" dirty="0">
                <a:solidFill>
                  <a:srgbClr val="002060"/>
                </a:solidFill>
              </a:rPr>
              <a:t>№ 238 «Об утверждении типовых штатов и штатных нормативов организаций здравоохранения»</a:t>
            </a:r>
          </a:p>
        </p:txBody>
      </p:sp>
      <p:sp>
        <p:nvSpPr>
          <p:cNvPr id="4121" name="TextBox 2"/>
          <p:cNvSpPr txBox="1">
            <a:spLocks noChangeArrowheads="1"/>
          </p:cNvSpPr>
          <p:nvPr/>
        </p:nvSpPr>
        <p:spPr bwMode="auto">
          <a:xfrm>
            <a:off x="51900" y="6563940"/>
            <a:ext cx="8880475" cy="369332"/>
          </a:xfrm>
          <a:prstGeom prst="rect">
            <a:avLst/>
          </a:prstGeom>
          <a:noFill/>
          <a:ln w="9525">
            <a:solidFill>
              <a:srgbClr val="C00000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При наличии экономии </a:t>
            </a:r>
            <a:r>
              <a:rPr lang="ru-RU" sz="900" dirty="0">
                <a:solidFill>
                  <a:srgbClr val="002060"/>
                </a:solidFill>
              </a:rPr>
              <a:t>средства направляются в фонд экономии, с последующим перераспределением специалистам с максимальными </a:t>
            </a:r>
            <a:r>
              <a:rPr lang="ru-RU" sz="900" dirty="0" smtClean="0">
                <a:solidFill>
                  <a:srgbClr val="002060"/>
                </a:solidFill>
              </a:rPr>
              <a:t>баллами, максимальным количеством отработанных дней, отсутствием нарушений со стороны ФСМС, внешней и внутренней экспертиз.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181902" y="20686"/>
            <a:ext cx="91440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1389063" indent="-18256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1846263" indent="-18256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2303463" indent="-18256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2760663" indent="-18256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800" b="1" dirty="0">
                <a:latin typeface="Arial Narrow" pitchFamily="34" charset="0"/>
              </a:rPr>
              <a:t>Новые подходы </a:t>
            </a:r>
            <a:r>
              <a:rPr lang="ru-RU" sz="2800" b="1" dirty="0" smtClean="0">
                <a:latin typeface="Arial Narrow" pitchFamily="34" charset="0"/>
              </a:rPr>
              <a:t>стимулирования </a:t>
            </a:r>
            <a:r>
              <a:rPr lang="ru-RU" sz="2800" b="1" dirty="0" smtClean="0">
                <a:latin typeface="Arial Narrow" pitchFamily="34" charset="0"/>
              </a:rPr>
              <a:t>работников</a:t>
            </a:r>
            <a:endParaRPr lang="ru-RU" altLang="ru-RU" sz="28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804939" y="1044700"/>
            <a:ext cx="3213473" cy="276999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квалификации</a:t>
            </a:r>
          </a:p>
        </p:txBody>
      </p:sp>
      <p:sp>
        <p:nvSpPr>
          <p:cNvPr id="37" name="Стрелка вправо 36"/>
          <p:cNvSpPr/>
          <p:nvPr/>
        </p:nvSpPr>
        <p:spPr>
          <a:xfrm rot="10800000" flipH="1">
            <a:off x="4880865" y="1013818"/>
            <a:ext cx="334962" cy="361950"/>
          </a:xfrm>
          <a:prstGeom prst="rightArrow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4368951" y="-2932414"/>
            <a:ext cx="314326" cy="8984597"/>
          </a:xfrm>
          <a:prstGeom prst="rightBrace">
            <a:avLst/>
          </a:prstGeom>
          <a:ln w="15875" cmpd="sng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</a:endParaRPr>
          </a:p>
        </p:txBody>
      </p:sp>
      <p:sp>
        <p:nvSpPr>
          <p:cNvPr id="31" name="TextBox 20"/>
          <p:cNvSpPr txBox="1">
            <a:spLocks noChangeArrowheads="1"/>
          </p:cNvSpPr>
          <p:nvPr/>
        </p:nvSpPr>
        <p:spPr bwMode="auto">
          <a:xfrm>
            <a:off x="5731354" y="5065277"/>
            <a:ext cx="3208337" cy="1208023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sz="1050" b="1" dirty="0" smtClean="0">
                <a:solidFill>
                  <a:srgbClr val="002060"/>
                </a:solidFill>
              </a:rPr>
              <a:t>Доля стимулирования мед.персонала </a:t>
            </a:r>
          </a:p>
          <a:p>
            <a:pPr algn="ctr">
              <a:defRPr/>
            </a:pPr>
            <a:r>
              <a:rPr lang="ru-RU" altLang="ru-RU" sz="1050" b="1" dirty="0" smtClean="0">
                <a:solidFill>
                  <a:srgbClr val="002060"/>
                </a:solidFill>
              </a:rPr>
              <a:t>вне участка:</a:t>
            </a:r>
          </a:p>
          <a:p>
            <a:pPr algn="ctr">
              <a:defRPr/>
            </a:pPr>
            <a:endParaRPr lang="ru-RU" altLang="ru-RU" sz="1050" b="1" dirty="0" smtClean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ru-RU" altLang="ru-RU" sz="900" b="1" dirty="0" smtClean="0">
                <a:solidFill>
                  <a:srgbClr val="002060"/>
                </a:solidFill>
              </a:rPr>
              <a:t>Доля СМП</a:t>
            </a:r>
          </a:p>
          <a:p>
            <a:pPr algn="ctr">
              <a:defRPr/>
            </a:pPr>
            <a:r>
              <a:rPr lang="ru-RU" altLang="ru-RU" sz="800" u="sng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Оставшаяся сумма стимулирования (за вычетом суммы зав.отд. и ст. м/с)</a:t>
            </a:r>
          </a:p>
          <a:p>
            <a:pPr algn="ctr">
              <a:defRPr/>
            </a:pPr>
            <a:r>
              <a:rPr lang="ru-RU" altLang="ru-RU" sz="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(Кол-во врачей вне участка*1,75)+Кол-во СМП вне участка</a:t>
            </a:r>
          </a:p>
          <a:p>
            <a:pPr algn="ctr">
              <a:defRPr/>
            </a:pPr>
            <a:endParaRPr lang="ru-RU" altLang="ru-RU" sz="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ru-RU" altLang="ru-RU" sz="800" b="1" dirty="0" smtClean="0">
                <a:solidFill>
                  <a:srgbClr val="002060"/>
                </a:solidFill>
              </a:rPr>
              <a:t>Доля врача: Сумма СМП * 1,75</a:t>
            </a:r>
            <a:endParaRPr lang="ru-RU" altLang="ru-RU" sz="800" b="1" dirty="0">
              <a:solidFill>
                <a:srgbClr val="002060"/>
              </a:solidFill>
            </a:endParaRPr>
          </a:p>
        </p:txBody>
      </p:sp>
      <p:sp>
        <p:nvSpPr>
          <p:cNvPr id="32" name="TextBox 37"/>
          <p:cNvSpPr txBox="1">
            <a:spLocks noChangeArrowheads="1"/>
          </p:cNvSpPr>
          <p:nvPr/>
        </p:nvSpPr>
        <p:spPr bwMode="auto">
          <a:xfrm>
            <a:off x="900221" y="503934"/>
            <a:ext cx="7488831" cy="338554"/>
          </a:xfrm>
          <a:prstGeom prst="rect">
            <a:avLst/>
          </a:prstGeom>
          <a:noFill/>
          <a:ln w="127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kk-KZ" altLang="ru-RU" sz="1600" b="1" i="1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Внедрение Методики распределения СКПН до уровня специалистов с 01.06.2019г.</a:t>
            </a:r>
            <a:endParaRPr lang="ru-RU" altLang="ru-RU" sz="1600" b="1" i="1" dirty="0">
              <a:solidFill>
                <a:srgbClr val="C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56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678"/>
            <a:ext cx="8229600" cy="64291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Новые </a:t>
            </a:r>
            <a:r>
              <a:rPr lang="ru-RU" sz="2800" b="1" dirty="0" smtClean="0">
                <a:latin typeface="Arial Narrow" pitchFamily="34" charset="0"/>
              </a:rPr>
              <a:t>подходы </a:t>
            </a:r>
            <a:r>
              <a:rPr lang="ru-RU" sz="2800" b="1" dirty="0" smtClean="0">
                <a:latin typeface="Arial Narrow" pitchFamily="34" charset="0"/>
              </a:rPr>
              <a:t>стимулирования работников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32" name="object 37"/>
          <p:cNvSpPr>
            <a:spLocks/>
          </p:cNvSpPr>
          <p:nvPr/>
        </p:nvSpPr>
        <p:spPr bwMode="auto">
          <a:xfrm>
            <a:off x="266769" y="2425053"/>
            <a:ext cx="8583697" cy="45719"/>
          </a:xfrm>
          <a:custGeom>
            <a:avLst/>
            <a:gdLst>
              <a:gd name="T0" fmla="*/ 0 w 10852150"/>
              <a:gd name="T1" fmla="*/ 0 h 51048"/>
              <a:gd name="T2" fmla="*/ 3440994 w 10852150"/>
              <a:gd name="T3" fmla="*/ 0 h 5104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852150" h="51048">
                <a:moveTo>
                  <a:pt x="0" y="0"/>
                </a:moveTo>
                <a:lnTo>
                  <a:pt x="10852073" y="0"/>
                </a:lnTo>
              </a:path>
            </a:pathLst>
          </a:custGeom>
          <a:noFill/>
          <a:ln w="28575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3" name="TextBox 37"/>
          <p:cNvSpPr txBox="1">
            <a:spLocks noChangeArrowheads="1"/>
          </p:cNvSpPr>
          <p:nvPr/>
        </p:nvSpPr>
        <p:spPr bwMode="auto">
          <a:xfrm>
            <a:off x="-4461" y="2542817"/>
            <a:ext cx="1523362" cy="338554"/>
          </a:xfrm>
          <a:prstGeom prst="rect">
            <a:avLst/>
          </a:prstGeom>
          <a:noFill/>
          <a:ln w="127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kk-KZ" altLang="ru-RU" sz="16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 перспективе</a:t>
            </a:r>
            <a:endParaRPr lang="ru-RU" altLang="ru-RU" sz="1600" b="1" dirty="0">
              <a:solidFill>
                <a:srgbClr val="C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1564688" y="2790355"/>
            <a:ext cx="878893" cy="807916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TextBox 37"/>
          <p:cNvSpPr txBox="1"/>
          <p:nvPr/>
        </p:nvSpPr>
        <p:spPr>
          <a:xfrm>
            <a:off x="2678324" y="2666151"/>
            <a:ext cx="4098315" cy="353943"/>
          </a:xfrm>
          <a:prstGeom prst="rect">
            <a:avLst/>
          </a:prstGeom>
          <a:gradFill>
            <a:gsLst>
              <a:gs pos="0">
                <a:schemeClr val="bg1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tx1"/>
                </a:solidFill>
                <a:latin typeface="Arial Narrow" pitchFamily="34" charset="0"/>
              </a:rPr>
              <a:t>Стимулирование за результат работы</a:t>
            </a:r>
            <a:endParaRPr lang="ru-RU" sz="17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28055" y="3630141"/>
            <a:ext cx="173978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300" dirty="0" smtClean="0">
                <a:latin typeface="Arial Narrow" pitchFamily="34" charset="0"/>
              </a:rPr>
              <a:t>Материнская смертность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latin typeface="Arial Narrow" pitchFamily="34" charset="0"/>
              </a:rPr>
              <a:t>Детская смертность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latin typeface="Arial Narrow" pitchFamily="34" charset="0"/>
              </a:rPr>
              <a:t>БСК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latin typeface="Arial Narrow" pitchFamily="34" charset="0"/>
              </a:rPr>
              <a:t>ОНКО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latin typeface="Arial Narrow" pitchFamily="34" charset="0"/>
              </a:rPr>
              <a:t>Туберкулез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latin typeface="Arial Narrow" pitchFamily="34" charset="0"/>
              </a:rPr>
              <a:t>Сахарный диабет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 smtClean="0">
                <a:latin typeface="Arial Narrow" pitchFamily="34" charset="0"/>
              </a:rPr>
              <a:t>Жалобы</a:t>
            </a:r>
          </a:p>
        </p:txBody>
      </p:sp>
      <p:sp>
        <p:nvSpPr>
          <p:cNvPr id="41" name="Стрелка вправо 40"/>
          <p:cNvSpPr/>
          <p:nvPr/>
        </p:nvSpPr>
        <p:spPr>
          <a:xfrm>
            <a:off x="2135955" y="4177723"/>
            <a:ext cx="476622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76488" y="3884949"/>
            <a:ext cx="21184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Arial Narrow" pitchFamily="34" charset="0"/>
              </a:rPr>
              <a:t>29</a:t>
            </a:r>
            <a:r>
              <a:rPr lang="ru-RU" sz="1400" b="1" dirty="0" smtClean="0">
                <a:latin typeface="Arial Narrow" pitchFamily="34" charset="0"/>
              </a:rPr>
              <a:t> индикаторов процесса</a:t>
            </a:r>
            <a:r>
              <a:rPr lang="ru-RU" sz="1400" dirty="0" smtClean="0">
                <a:latin typeface="Arial Narrow" pitchFamily="34" charset="0"/>
              </a:rPr>
              <a:t>,</a:t>
            </a:r>
          </a:p>
          <a:p>
            <a:pPr algn="ctr"/>
            <a:r>
              <a:rPr lang="ru-RU" sz="1400" dirty="0">
                <a:latin typeface="Arial Narrow" pitchFamily="34" charset="0"/>
              </a:rPr>
              <a:t>о</a:t>
            </a:r>
            <a:r>
              <a:rPr lang="ru-RU" sz="1400" dirty="0" smtClean="0">
                <a:latin typeface="Arial Narrow" pitchFamily="34" charset="0"/>
              </a:rPr>
              <a:t>бъединенных в 7 групп с присвоением баллов по приоритезации </a:t>
            </a:r>
          </a:p>
        </p:txBody>
      </p:sp>
      <p:sp>
        <p:nvSpPr>
          <p:cNvPr id="43" name="TextBox 37"/>
          <p:cNvSpPr txBox="1">
            <a:spLocks noChangeArrowheads="1"/>
          </p:cNvSpPr>
          <p:nvPr/>
        </p:nvSpPr>
        <p:spPr bwMode="auto">
          <a:xfrm>
            <a:off x="2691430" y="3063508"/>
            <a:ext cx="3719802" cy="261610"/>
          </a:xfrm>
          <a:prstGeom prst="rect">
            <a:avLst/>
          </a:prstGeom>
          <a:noFill/>
          <a:ln w="127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kk-KZ" altLang="ru-RU" sz="11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За достижение целевых показателей индикаторов процесса</a:t>
            </a:r>
            <a:endParaRPr lang="ru-RU" altLang="ru-RU" sz="1100" b="1" u="sng" dirty="0">
              <a:solidFill>
                <a:srgbClr val="C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392051" y="3985270"/>
            <a:ext cx="17242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 Narrow" pitchFamily="34" charset="0"/>
              </a:rPr>
              <a:t>Сумма экономии распределяется по индикаторам качества</a:t>
            </a:r>
          </a:p>
        </p:txBody>
      </p:sp>
      <p:sp>
        <p:nvSpPr>
          <p:cNvPr id="24" name="object 37"/>
          <p:cNvSpPr>
            <a:spLocks/>
          </p:cNvSpPr>
          <p:nvPr/>
        </p:nvSpPr>
        <p:spPr bwMode="auto">
          <a:xfrm rot="5400000">
            <a:off x="3422668" y="4513838"/>
            <a:ext cx="1936620" cy="45719"/>
          </a:xfrm>
          <a:custGeom>
            <a:avLst/>
            <a:gdLst>
              <a:gd name="T0" fmla="*/ 0 w 10852150"/>
              <a:gd name="T1" fmla="*/ 0 h 51048"/>
              <a:gd name="T2" fmla="*/ 3440994 w 10852150"/>
              <a:gd name="T3" fmla="*/ 0 h 5104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852150" h="51048">
                <a:moveTo>
                  <a:pt x="0" y="0"/>
                </a:moveTo>
                <a:lnTo>
                  <a:pt x="10852073" y="0"/>
                </a:lnTo>
              </a:path>
            </a:pathLst>
          </a:custGeom>
          <a:noFill/>
          <a:ln w="15875" cmpd="dbl">
            <a:solidFill>
              <a:srgbClr val="00206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6042807" y="4161367"/>
            <a:ext cx="476622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625466" y="3443106"/>
            <a:ext cx="237534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200" dirty="0">
                <a:latin typeface="Arial Narrow" pitchFamily="34" charset="0"/>
              </a:rPr>
              <a:t>Удельный вес пациентов с диабетом II типа, прошедших тест на уровень гликогемоглобина </a:t>
            </a:r>
            <a:r>
              <a:rPr lang="ru-RU" sz="1200" dirty="0" smtClean="0">
                <a:latin typeface="Arial Narrow" pitchFamily="34" charset="0"/>
              </a:rPr>
              <a:t>2р. </a:t>
            </a:r>
            <a:r>
              <a:rPr lang="ru-RU" sz="1200" dirty="0">
                <a:latin typeface="Arial Narrow" pitchFamily="34" charset="0"/>
              </a:rPr>
              <a:t>в год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>
                <a:latin typeface="Arial Narrow" pitchFamily="34" charset="0"/>
              </a:rPr>
              <a:t>Уровень холестерина не более 5 ммоль/л за последний год у пациентов перенесших инсульт и ТИА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>
                <a:latin typeface="Arial Narrow" pitchFamily="34" charset="0"/>
              </a:rPr>
              <a:t>Доля экстренно госпитализированных больных  в течение 6 месяцев, перенесших ОНМК и инфаркты</a:t>
            </a:r>
          </a:p>
        </p:txBody>
      </p:sp>
      <p:sp>
        <p:nvSpPr>
          <p:cNvPr id="40" name="TextBox 37"/>
          <p:cNvSpPr txBox="1">
            <a:spLocks noChangeArrowheads="1"/>
          </p:cNvSpPr>
          <p:nvPr/>
        </p:nvSpPr>
        <p:spPr bwMode="auto">
          <a:xfrm>
            <a:off x="69936" y="664234"/>
            <a:ext cx="1523362" cy="338554"/>
          </a:xfrm>
          <a:prstGeom prst="rect">
            <a:avLst/>
          </a:prstGeom>
          <a:noFill/>
          <a:ln w="127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kk-KZ" altLang="ru-RU" sz="16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 1 июня 2019г.</a:t>
            </a:r>
            <a:endParaRPr lang="ru-RU" altLang="ru-RU" sz="1600" b="1" dirty="0">
              <a:solidFill>
                <a:srgbClr val="C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1558136" y="759625"/>
            <a:ext cx="883728" cy="813152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0" name="TextBox 49"/>
          <p:cNvSpPr txBox="1"/>
          <p:nvPr/>
        </p:nvSpPr>
        <p:spPr>
          <a:xfrm>
            <a:off x="2684878" y="760107"/>
            <a:ext cx="4085209" cy="353943"/>
          </a:xfrm>
          <a:prstGeom prst="rect">
            <a:avLst/>
          </a:prstGeom>
          <a:gradFill>
            <a:gsLst>
              <a:gs pos="0">
                <a:schemeClr val="bg1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tx1"/>
                </a:solidFill>
                <a:latin typeface="Arial Narrow" pitchFamily="34" charset="0"/>
              </a:rPr>
              <a:t>Повышение заработной платы на 30%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2129403" y="1644104"/>
            <a:ext cx="19066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 Narrow" pitchFamily="34" charset="0"/>
              </a:rPr>
              <a:t>Для всех категорий медицинских работников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5127493" y="1537062"/>
            <a:ext cx="32851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 Narrow" pitchFamily="34" charset="0"/>
              </a:rPr>
              <a:t>Увеличение тарифов на мед.услуги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 Narrow" pitchFamily="34" charset="0"/>
              </a:rPr>
              <a:t>Оптимизация расходов мед.организации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 Narrow" pitchFamily="34" charset="0"/>
              </a:rPr>
              <a:t>Для работников ПМСП с учетом СКУС</a:t>
            </a:r>
          </a:p>
        </p:txBody>
      </p:sp>
      <p:sp>
        <p:nvSpPr>
          <p:cNvPr id="61" name="Стрелка вправо 60"/>
          <p:cNvSpPr/>
          <p:nvPr/>
        </p:nvSpPr>
        <p:spPr>
          <a:xfrm>
            <a:off x="4334753" y="1724901"/>
            <a:ext cx="476622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42597" y="6181466"/>
            <a:ext cx="28487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Arial Narrow" pitchFamily="34" charset="0"/>
              </a:rPr>
              <a:t>Увеличение расходов на ПМСП 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5932196" y="6217905"/>
            <a:ext cx="13975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Arial Narrow" pitchFamily="34" charset="0"/>
              </a:rPr>
              <a:t>6</a:t>
            </a:r>
            <a:r>
              <a:rPr lang="ru-RU" sz="1400" b="1" dirty="0" smtClean="0">
                <a:latin typeface="Arial Narrow" pitchFamily="34" charset="0"/>
              </a:rPr>
              <a:t>0% </a:t>
            </a:r>
          </a:p>
          <a:p>
            <a:pPr algn="ctr"/>
            <a:r>
              <a:rPr lang="ru-RU" sz="1400" b="1" dirty="0" smtClean="0">
                <a:latin typeface="Arial Narrow" pitchFamily="34" charset="0"/>
              </a:rPr>
              <a:t>(1298,7 млрд.тг)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3719260" y="6204503"/>
            <a:ext cx="1270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Arial Narrow" pitchFamily="34" charset="0"/>
              </a:rPr>
              <a:t>40% </a:t>
            </a:r>
          </a:p>
          <a:p>
            <a:pPr algn="ctr"/>
            <a:r>
              <a:rPr lang="ru-RU" sz="1400" b="1" dirty="0" smtClean="0">
                <a:latin typeface="Arial Narrow" pitchFamily="34" charset="0"/>
              </a:rPr>
              <a:t>(244,3 млрд.тг)</a:t>
            </a:r>
          </a:p>
        </p:txBody>
      </p:sp>
      <p:sp>
        <p:nvSpPr>
          <p:cNvPr id="66" name="Стрелка вправо 65"/>
          <p:cNvSpPr/>
          <p:nvPr/>
        </p:nvSpPr>
        <p:spPr>
          <a:xfrm>
            <a:off x="5254158" y="6217905"/>
            <a:ext cx="476622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object 37"/>
          <p:cNvSpPr>
            <a:spLocks/>
          </p:cNvSpPr>
          <p:nvPr/>
        </p:nvSpPr>
        <p:spPr bwMode="auto">
          <a:xfrm>
            <a:off x="281215" y="5730051"/>
            <a:ext cx="8583697" cy="45719"/>
          </a:xfrm>
          <a:custGeom>
            <a:avLst/>
            <a:gdLst>
              <a:gd name="T0" fmla="*/ 0 w 10852150"/>
              <a:gd name="T1" fmla="*/ 0 h 51048"/>
              <a:gd name="T2" fmla="*/ 3440994 w 10852150"/>
              <a:gd name="T3" fmla="*/ 0 h 5104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852150" h="51048">
                <a:moveTo>
                  <a:pt x="0" y="0"/>
                </a:moveTo>
                <a:lnTo>
                  <a:pt x="10852073" y="0"/>
                </a:lnTo>
              </a:path>
            </a:pathLst>
          </a:custGeom>
          <a:noFill/>
          <a:ln w="28575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8" name="TextBox 37"/>
          <p:cNvSpPr txBox="1">
            <a:spLocks noChangeArrowheads="1"/>
          </p:cNvSpPr>
          <p:nvPr/>
        </p:nvSpPr>
        <p:spPr bwMode="auto">
          <a:xfrm>
            <a:off x="4011122" y="5879351"/>
            <a:ext cx="647262" cy="338554"/>
          </a:xfrm>
          <a:prstGeom prst="rect">
            <a:avLst/>
          </a:prstGeom>
          <a:noFill/>
          <a:ln w="127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kk-KZ" altLang="ru-RU" sz="16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2018г</a:t>
            </a:r>
            <a:endParaRPr lang="ru-RU" altLang="ru-RU" sz="1600" b="1" dirty="0">
              <a:solidFill>
                <a:srgbClr val="C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TextBox 37"/>
          <p:cNvSpPr txBox="1">
            <a:spLocks noChangeArrowheads="1"/>
          </p:cNvSpPr>
          <p:nvPr/>
        </p:nvSpPr>
        <p:spPr bwMode="auto">
          <a:xfrm>
            <a:off x="6281118" y="5879351"/>
            <a:ext cx="647262" cy="338554"/>
          </a:xfrm>
          <a:prstGeom prst="rect">
            <a:avLst/>
          </a:prstGeom>
          <a:noFill/>
          <a:ln w="127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kk-KZ" altLang="ru-RU" sz="16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2025г</a:t>
            </a:r>
            <a:endParaRPr lang="ru-RU" altLang="ru-RU" sz="1600" b="1" dirty="0">
              <a:solidFill>
                <a:srgbClr val="C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231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Arial Narrow" panose="020B0606020202030204" pitchFamily="34" charset="0"/>
              </a:rPr>
              <a:t/>
            </a:r>
            <a:br>
              <a:rPr lang="ru-RU" b="1" dirty="0" smtClean="0">
                <a:latin typeface="Arial Narrow" panose="020B0606020202030204" pitchFamily="34" charset="0"/>
              </a:rPr>
            </a:br>
            <a:r>
              <a:rPr lang="ru-RU" i="1" dirty="0" smtClean="0">
                <a:latin typeface="Arial Narrow" panose="020B0606020202030204" pitchFamily="34" charset="0"/>
              </a:rPr>
              <a:t>Благодарю за внимание!</a:t>
            </a:r>
            <a:r>
              <a:rPr lang="ru-RU" i="1" dirty="0">
                <a:latin typeface="Arial Narrow" panose="020B0606020202030204" pitchFamily="34" charset="0"/>
              </a:rPr>
              <a:t/>
            </a:r>
            <a:br>
              <a:rPr lang="ru-RU" i="1" dirty="0">
                <a:latin typeface="Arial Narrow" panose="020B0606020202030204" pitchFamily="34" charset="0"/>
              </a:rPr>
            </a:br>
            <a:endParaRPr lang="ru-RU" i="1" dirty="0">
              <a:latin typeface="Arial Narrow" panose="020B060602020203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5800" y="40466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1376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Strategy Partner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2104</TotalTime>
  <Words>747</Words>
  <Application>Microsoft Office PowerPoint</Application>
  <PresentationFormat>Экран (4:3)</PresentationFormat>
  <Paragraphs>217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Times New Roman</vt:lpstr>
      <vt:lpstr>Wingdings</vt:lpstr>
      <vt:lpstr>Тема Office</vt:lpstr>
      <vt:lpstr> НОВАЯ МОДЕЛЬ ФИНАНСИРОВАНИЯ ПМСП "ОПЛАТА ЗА РЕЗУЛЬТАТ" </vt:lpstr>
      <vt:lpstr>Презентация PowerPoint</vt:lpstr>
      <vt:lpstr>Направления развития до 2025 года</vt:lpstr>
      <vt:lpstr>Текущая ситуация стимулирования работников ПМСП</vt:lpstr>
      <vt:lpstr>Презентация PowerPoint</vt:lpstr>
      <vt:lpstr>Новые подходы стимулирования работников</vt:lpstr>
      <vt:lpstr> Благодарю за внимание!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НОВАЯ МОДЕЛЬ ФИНАНСИРОВАНИЯ ПМСП "ОПЛАТЫ ЗА РЕЗУЛЬТАТ"</dc:title>
  <dc:creator>Бибигуль Сериковна Омирбаева</dc:creator>
  <cp:lastModifiedBy>Забирова Эльмира Айдаровна</cp:lastModifiedBy>
  <cp:revision>61</cp:revision>
  <dcterms:created xsi:type="dcterms:W3CDTF">2019-05-13T08:22:09Z</dcterms:created>
  <dcterms:modified xsi:type="dcterms:W3CDTF">2019-05-21T05:54:22Z</dcterms:modified>
</cp:coreProperties>
</file>